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notesSlides/notesSlide26.xml" ContentType="application/vnd.openxmlformats-officedocument.presentationml.notesSlide+xml"/>
  <Override PartName="/ppt/tags/tag1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5" r:id="rId4"/>
  </p:sldMasterIdLst>
  <p:notesMasterIdLst>
    <p:notesMasterId r:id="rId79"/>
  </p:notesMasterIdLst>
  <p:sldIdLst>
    <p:sldId id="710" r:id="rId5"/>
    <p:sldId id="711" r:id="rId6"/>
    <p:sldId id="712" r:id="rId7"/>
    <p:sldId id="716" r:id="rId8"/>
    <p:sldId id="720" r:id="rId9"/>
    <p:sldId id="655" r:id="rId10"/>
    <p:sldId id="656" r:id="rId11"/>
    <p:sldId id="657" r:id="rId12"/>
    <p:sldId id="658" r:id="rId13"/>
    <p:sldId id="713" r:id="rId14"/>
    <p:sldId id="714" r:id="rId15"/>
    <p:sldId id="715" r:id="rId16"/>
    <p:sldId id="589" r:id="rId17"/>
    <p:sldId id="603" r:id="rId18"/>
    <p:sldId id="590" r:id="rId19"/>
    <p:sldId id="591" r:id="rId20"/>
    <p:sldId id="602" r:id="rId21"/>
    <p:sldId id="583" r:id="rId22"/>
    <p:sldId id="548" r:id="rId23"/>
    <p:sldId id="549" r:id="rId24"/>
    <p:sldId id="550" r:id="rId25"/>
    <p:sldId id="551" r:id="rId26"/>
    <p:sldId id="552" r:id="rId27"/>
    <p:sldId id="555" r:id="rId28"/>
    <p:sldId id="556" r:id="rId29"/>
    <p:sldId id="557" r:id="rId30"/>
    <p:sldId id="558" r:id="rId31"/>
    <p:sldId id="637" r:id="rId32"/>
    <p:sldId id="559" r:id="rId33"/>
    <p:sldId id="560" r:id="rId34"/>
    <p:sldId id="561" r:id="rId35"/>
    <p:sldId id="562" r:id="rId36"/>
    <p:sldId id="563" r:id="rId37"/>
    <p:sldId id="564" r:id="rId38"/>
    <p:sldId id="565" r:id="rId39"/>
    <p:sldId id="566" r:id="rId40"/>
    <p:sldId id="567" r:id="rId41"/>
    <p:sldId id="568" r:id="rId42"/>
    <p:sldId id="569" r:id="rId43"/>
    <p:sldId id="570" r:id="rId44"/>
    <p:sldId id="571" r:id="rId45"/>
    <p:sldId id="572" r:id="rId46"/>
    <p:sldId id="573" r:id="rId47"/>
    <p:sldId id="611" r:id="rId48"/>
    <p:sldId id="665" r:id="rId49"/>
    <p:sldId id="666" r:id="rId50"/>
    <p:sldId id="667" r:id="rId51"/>
    <p:sldId id="668" r:id="rId52"/>
    <p:sldId id="669" r:id="rId53"/>
    <p:sldId id="670" r:id="rId54"/>
    <p:sldId id="671" r:id="rId55"/>
    <p:sldId id="672" r:id="rId56"/>
    <p:sldId id="673" r:id="rId57"/>
    <p:sldId id="674" r:id="rId58"/>
    <p:sldId id="675" r:id="rId59"/>
    <p:sldId id="676" r:id="rId60"/>
    <p:sldId id="677" r:id="rId61"/>
    <p:sldId id="678" r:id="rId62"/>
    <p:sldId id="679" r:id="rId63"/>
    <p:sldId id="680" r:id="rId64"/>
    <p:sldId id="681" r:id="rId65"/>
    <p:sldId id="682" r:id="rId66"/>
    <p:sldId id="683" r:id="rId67"/>
    <p:sldId id="684" r:id="rId68"/>
    <p:sldId id="685" r:id="rId69"/>
    <p:sldId id="686" r:id="rId70"/>
    <p:sldId id="687" r:id="rId71"/>
    <p:sldId id="688" r:id="rId72"/>
    <p:sldId id="689" r:id="rId73"/>
    <p:sldId id="690" r:id="rId74"/>
    <p:sldId id="691" r:id="rId75"/>
    <p:sldId id="692" r:id="rId76"/>
    <p:sldId id="693" r:id="rId77"/>
    <p:sldId id="709" r:id="rId7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84895" autoAdjust="0"/>
  </p:normalViewPr>
  <p:slideViewPr>
    <p:cSldViewPr>
      <p:cViewPr>
        <p:scale>
          <a:sx n="70" d="100"/>
          <a:sy n="70" d="100"/>
        </p:scale>
        <p:origin x="714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Go to board, sketch out various properties of vanishing points/lines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3A4356-9416-4106-923D-E0355B6D3A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986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Work through equations for u and v on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EB0E87-DCF3-4582-845A-38D3B57B677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362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Work through equations for u and v on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EB0E87-DCF3-4582-845A-38D3B57B677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392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How many known points are needed to estimate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46EC19-1308-44AF-BA44-14ED6A902D1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296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780FE3-9AC0-4B39-A7B2-F7C24CE2168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289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60A6D6-689B-4B46-838E-0F8061D9F00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4159641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9436F3-0D03-45D2-B099-377BF8E2C0A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63245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E1DD7-FF0B-4A5D-8518-00EA74A02F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34569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A2054-6B15-41C9-9E8D-F3547F3D9E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757436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7F101F-2B19-4FAA-9E95-F533E70DE4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726255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3B7F2C-1E38-4F95-965C-5A05BED0D89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4003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Go to board, sketch out various properties of vanishing points/lines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/>
              <a:t> Parallel</a:t>
            </a:r>
            <a:r>
              <a:rPr lang="en-US" baseline="0" dirty="0"/>
              <a:t> lines intersect at a point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The intersection of red lines and blue lines form a parallelogram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lines on the same plane form a vanishing line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planes form a vanishing line 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Not all lines that intersect are parallel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181D85-CBA6-4C0A-A35C-88763F7F28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409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E51B41-8DDD-491A-A25F-DCB9443C1C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261758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0801C-4353-4B1C-A021-89D58AD01B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923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2F8D7-23E9-4695-B427-4D258D242D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61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4179BA-3DF4-447D-85CA-D3D39FBFD2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0750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406A51-AA08-4AB1-AF56-8A646C8572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638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885407-F358-4B5A-8B99-3C173D13924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0597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45745-4F42-46BB-B71E-104EC65B523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4969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C88A6-F86C-435F-ABC1-493B59C832E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2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2258D0-1CD3-4BA2-8B5A-7AC61B33B4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991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Questions at this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30585A-45D5-41B7-8D7C-4008065DEE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58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463FD3-32D0-4831-B3C1-2BB6345EAB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76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Being a little loose</a:t>
            </a:r>
            <a:r>
              <a:rPr lang="en-US" baseline="0" dirty="0"/>
              <a:t> about coordinates vs lengths</a:t>
            </a:r>
          </a:p>
          <a:p>
            <a:r>
              <a:rPr lang="en-US" baseline="0" dirty="0"/>
              <a:t>u and v prime because they are in the same coordinate system as x, y, and z but in later slides u and v will be –u’ and –v’ because they are in their own coordinate system which is mirrored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24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Append coordinate with value 1; proportional coordinate system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FDA7F8-FAE2-423F-9DE2-2D112D9D8BF5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96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Q: Suppose we have a point in Cartesian coordinates.  What is that in homogeneous coordinates?  A: a ray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89A2B0-787D-42D0-B8C5-7BD2C7934DC8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2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Parallel lines intersect at different infinities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DFFFAC-D990-4F24-A67D-25E23AD921E8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4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We</a:t>
            </a:r>
            <a:r>
              <a:rPr lang="en-US" baseline="0" dirty="0"/>
              <a:t> can use homogeneous coordinates to write camera matrix in linear 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8E04A-61AE-4F70-8735-F6523DDCF32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202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785BA8-9F1F-4674-99F0-23342E48228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3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3"/>
            <a:ext cx="103632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5597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3"/>
            <a:ext cx="103632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5597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655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832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073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55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90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417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65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8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390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442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12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3"/>
            <a:ext cx="103632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5597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8B8F3-0C44-4587-B21E-CC277F8EDB2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63CEA2-B190-446E-988A-AE981FEDC08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125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7E897-9CCA-4650-89C9-FAE0562A6E1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3EFBBB-9496-4689-A798-1FE0B517848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31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1D7C7-5066-48FA-AA0C-2B39BB91543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F06351-61C5-46BF-9AE3-3FBF1811A77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6799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B917B-204E-4F2F-80D3-9C12800F5A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8FDDBF-4B84-4967-980E-EED8B883E4E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314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6BFC8-0E75-4BA2-BF2D-C612EF4AAE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C9683B-BFA9-4003-8396-2DCC26D0EAD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94365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E43F4-6FAD-49F5-9427-CBFD431BF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1EB63-D90E-4B3B-8FDE-8AFE84F9ED8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3364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4EB79-7650-4B89-B247-F08B0E34FB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0E203-517A-4EB6-847D-277D58442AF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612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A33FD-F194-4EDD-B575-A24E7FDF05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E388BF-3C66-491E-8EA9-9B587CD980A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42761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A8CC3-BB52-412E-B4DE-E25DAE597D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D40D8B-DAD9-42B1-AFCB-2F403B2648F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851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A06A6-18BA-412A-8A9C-C1BE58B55C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2C121-53EC-41B7-A049-308DE65D115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0205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5884D-EF1B-44DC-A077-D312C25A56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0C01E-DEA3-4B54-B84E-20F8A317AD9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7372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3423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fld id="{E07BD334-9FC8-4DD2-8E17-FF81602F4C9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6233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fld id="{0CE1A45F-0E9F-463F-8ED1-538290CA1F6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6781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fld id="{47CA58D8-FF85-48BF-89B9-A7AF08F788C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2879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fld id="{487E9F93-A8E5-4579-969B-6CA0B57FCDB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1999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fld id="{AA809E69-345E-4BE1-900F-787734F955B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43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fld id="{ABEF107C-F523-4CB8-9CDA-7AF3077B499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8773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fld id="{8034EF46-BB8F-43DE-A11C-D666791AD87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236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fld id="{13C3E5C7-CDA5-4345-9585-89325588838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4787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fld id="{B2F6F84C-DBA6-4E4C-8848-6F583E8F358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2063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fld id="{D969A45F-2180-43DD-9439-70B2A5D510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1934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fld id="{C5B5A232-7A82-4F11-8E35-5DFF31E7388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63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0"/>
            <a:ext cx="1097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66800"/>
            <a:ext cx="10972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0"/>
            <a:ext cx="1097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66800"/>
            <a:ext cx="10972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45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66800"/>
            <a:ext cx="10972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A063CE-8F5D-440E-AAFD-C83F54B973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62FC848-B0EC-48B9-AB81-515881DF4BD9}" type="slidenum">
              <a:rPr lang="en-US" altLang="en-US" smtClean="0">
                <a:cs typeface="Arial" panose="020B0604020202020204" pitchFamily="34" charset="0"/>
              </a:rPr>
              <a:pPr/>
              <a:t>‹#›</a:t>
            </a:fld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98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57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DABF1F4F-4701-4EE3-B4F0-9965CE4BDF6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154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4.w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3.xml"/><Relationship Id="rId7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tags" Target="../tags/tag4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9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image" Target="../media/image48.wmf"/><Relationship Id="rId7" Type="http://schemas.openxmlformats.org/officeDocument/2006/relationships/image" Target="../media/image50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51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43.bin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58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youtube.com/watch/OlumoQ05gS8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vcl.mit.edu/hybridimage.ht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6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45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9.wmf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.xml"/><Relationship Id="rId6" Type="http://schemas.openxmlformats.org/officeDocument/2006/relationships/oleObject" Target="../embeddings/oleObject47.bin"/><Relationship Id="rId11" Type="http://schemas.openxmlformats.org/officeDocument/2006/relationships/oleObject" Target="../embeddings/oleObject49.bin"/><Relationship Id="rId5" Type="http://schemas.openxmlformats.org/officeDocument/2006/relationships/image" Target="../media/image68.wmf"/><Relationship Id="rId10" Type="http://schemas.openxmlformats.org/officeDocument/2006/relationships/image" Target="../media/image66.png"/><Relationship Id="rId4" Type="http://schemas.openxmlformats.org/officeDocument/2006/relationships/oleObject" Target="../embeddings/oleObject46.bin"/><Relationship Id="rId9" Type="http://schemas.openxmlformats.org/officeDocument/2006/relationships/image" Target="../media/image70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0.wmf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8.xml"/><Relationship Id="rId6" Type="http://schemas.openxmlformats.org/officeDocument/2006/relationships/oleObject" Target="../embeddings/oleObject51.bin"/><Relationship Id="rId11" Type="http://schemas.openxmlformats.org/officeDocument/2006/relationships/oleObject" Target="../embeddings/oleObject53.bin"/><Relationship Id="rId5" Type="http://schemas.openxmlformats.org/officeDocument/2006/relationships/image" Target="../media/image69.wmf"/><Relationship Id="rId10" Type="http://schemas.openxmlformats.org/officeDocument/2006/relationships/image" Target="../media/image67.wmf"/><Relationship Id="rId4" Type="http://schemas.openxmlformats.org/officeDocument/2006/relationships/oleObject" Target="../embeddings/oleObject50.bin"/><Relationship Id="rId9" Type="http://schemas.openxmlformats.org/officeDocument/2006/relationships/oleObject" Target="../embeddings/oleObject52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0.wmf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9.xml"/><Relationship Id="rId6" Type="http://schemas.openxmlformats.org/officeDocument/2006/relationships/oleObject" Target="../embeddings/oleObject55.bin"/><Relationship Id="rId11" Type="http://schemas.openxmlformats.org/officeDocument/2006/relationships/oleObject" Target="../embeddings/oleObject57.bin"/><Relationship Id="rId5" Type="http://schemas.openxmlformats.org/officeDocument/2006/relationships/image" Target="../media/image69.wmf"/><Relationship Id="rId10" Type="http://schemas.openxmlformats.org/officeDocument/2006/relationships/image" Target="../media/image67.wmf"/><Relationship Id="rId4" Type="http://schemas.openxmlformats.org/officeDocument/2006/relationships/oleObject" Target="../embeddings/oleObject54.bin"/><Relationship Id="rId9" Type="http://schemas.openxmlformats.org/officeDocument/2006/relationships/oleObject" Target="../embeddings/oleObject56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0.wmf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0.xml"/><Relationship Id="rId6" Type="http://schemas.openxmlformats.org/officeDocument/2006/relationships/oleObject" Target="../embeddings/oleObject59.bin"/><Relationship Id="rId11" Type="http://schemas.openxmlformats.org/officeDocument/2006/relationships/oleObject" Target="../embeddings/oleObject61.bin"/><Relationship Id="rId5" Type="http://schemas.openxmlformats.org/officeDocument/2006/relationships/image" Target="../media/image69.wmf"/><Relationship Id="rId10" Type="http://schemas.openxmlformats.org/officeDocument/2006/relationships/image" Target="../media/image67.wmf"/><Relationship Id="rId4" Type="http://schemas.openxmlformats.org/officeDocument/2006/relationships/oleObject" Target="../embeddings/oleObject58.bin"/><Relationship Id="rId9" Type="http://schemas.openxmlformats.org/officeDocument/2006/relationships/oleObject" Target="../embeddings/oleObject60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70.wmf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.xml"/><Relationship Id="rId6" Type="http://schemas.openxmlformats.org/officeDocument/2006/relationships/oleObject" Target="../embeddings/oleObject63.bin"/><Relationship Id="rId11" Type="http://schemas.openxmlformats.org/officeDocument/2006/relationships/oleObject" Target="../embeddings/oleObject65.bin"/><Relationship Id="rId5" Type="http://schemas.openxmlformats.org/officeDocument/2006/relationships/image" Target="../media/image69.wmf"/><Relationship Id="rId10" Type="http://schemas.openxmlformats.org/officeDocument/2006/relationships/image" Target="../media/image67.wmf"/><Relationship Id="rId4" Type="http://schemas.openxmlformats.org/officeDocument/2006/relationships/oleObject" Target="../embeddings/oleObject62.bin"/><Relationship Id="rId9" Type="http://schemas.openxmlformats.org/officeDocument/2006/relationships/oleObject" Target="../embeddings/oleObject64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70.wmf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2.xml"/><Relationship Id="rId6" Type="http://schemas.openxmlformats.org/officeDocument/2006/relationships/oleObject" Target="../embeddings/oleObject67.bin"/><Relationship Id="rId11" Type="http://schemas.openxmlformats.org/officeDocument/2006/relationships/oleObject" Target="../embeddings/oleObject69.bin"/><Relationship Id="rId5" Type="http://schemas.openxmlformats.org/officeDocument/2006/relationships/image" Target="../media/image69.wmf"/><Relationship Id="rId10" Type="http://schemas.openxmlformats.org/officeDocument/2006/relationships/image" Target="../media/image67.wmf"/><Relationship Id="rId4" Type="http://schemas.openxmlformats.org/officeDocument/2006/relationships/oleObject" Target="../embeddings/oleObject66.bin"/><Relationship Id="rId9" Type="http://schemas.openxmlformats.org/officeDocument/2006/relationships/oleObject" Target="../embeddings/oleObject68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0.wmf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3.xml"/><Relationship Id="rId6" Type="http://schemas.openxmlformats.org/officeDocument/2006/relationships/oleObject" Target="../embeddings/oleObject71.bin"/><Relationship Id="rId11" Type="http://schemas.openxmlformats.org/officeDocument/2006/relationships/oleObject" Target="../embeddings/oleObject73.bin"/><Relationship Id="rId5" Type="http://schemas.openxmlformats.org/officeDocument/2006/relationships/image" Target="../media/image69.wmf"/><Relationship Id="rId10" Type="http://schemas.openxmlformats.org/officeDocument/2006/relationships/image" Target="../media/image67.wmf"/><Relationship Id="rId4" Type="http://schemas.openxmlformats.org/officeDocument/2006/relationships/oleObject" Target="../embeddings/oleObject70.bin"/><Relationship Id="rId9" Type="http://schemas.openxmlformats.org/officeDocument/2006/relationships/oleObject" Target="../embeddings/oleObject72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0.wmf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4.xml"/><Relationship Id="rId6" Type="http://schemas.openxmlformats.org/officeDocument/2006/relationships/oleObject" Target="../embeddings/oleObject75.bin"/><Relationship Id="rId11" Type="http://schemas.openxmlformats.org/officeDocument/2006/relationships/oleObject" Target="../embeddings/oleObject77.bin"/><Relationship Id="rId5" Type="http://schemas.openxmlformats.org/officeDocument/2006/relationships/image" Target="../media/image69.wmf"/><Relationship Id="rId10" Type="http://schemas.openxmlformats.org/officeDocument/2006/relationships/image" Target="../media/image67.wmf"/><Relationship Id="rId4" Type="http://schemas.openxmlformats.org/officeDocument/2006/relationships/oleObject" Target="../embeddings/oleObject74.bin"/><Relationship Id="rId9" Type="http://schemas.openxmlformats.org/officeDocument/2006/relationships/oleObject" Target="../embeddings/oleObject76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5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78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7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Lecture 2: Image projection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81200"/>
            <a:ext cx="105156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Book Ref.- Computer Vision, </a:t>
            </a:r>
            <a:r>
              <a:rPr lang="en-US" dirty="0" err="1"/>
              <a:t>Szeliski</a:t>
            </a:r>
            <a:r>
              <a:rPr lang="en-US" dirty="0"/>
              <a:t> : Section 2.1, especially Subsection 2.1.4 </a:t>
            </a:r>
          </a:p>
        </p:txBody>
      </p:sp>
    </p:spTree>
    <p:extLst>
      <p:ext uri="{BB962C8B-B14F-4D97-AF65-F5344CB8AC3E}">
        <p14:creationId xmlns:p14="http://schemas.microsoft.com/office/powerpoint/2010/main" val="400785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800"/>
              <a:t>	Parallel lines in the world intersect in the image at a “vanishing point”</a:t>
            </a:r>
          </a:p>
        </p:txBody>
      </p:sp>
      <p:pic>
        <p:nvPicPr>
          <p:cNvPr id="3789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8166" y="2052638"/>
            <a:ext cx="3195637" cy="472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219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14600" y="2895600"/>
            <a:ext cx="7239000" cy="15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3962400" y="35814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5295900" y="3771900"/>
            <a:ext cx="2895600" cy="1143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Box 12"/>
          <p:cNvSpPr txBox="1">
            <a:spLocks noChangeArrowheads="1"/>
          </p:cNvSpPr>
          <p:nvPr/>
        </p:nvSpPr>
        <p:spPr bwMode="auto">
          <a:xfrm>
            <a:off x="5988050" y="2590803"/>
            <a:ext cx="3762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4572000" y="2525716"/>
            <a:ext cx="16589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Vanishing Point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124200" y="28956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581400" y="2895600"/>
            <a:ext cx="4572000" cy="2971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3" name="TextBox 20"/>
          <p:cNvSpPr txBox="1">
            <a:spLocks noChangeArrowheads="1"/>
          </p:cNvSpPr>
          <p:nvPr/>
        </p:nvSpPr>
        <p:spPr bwMode="auto">
          <a:xfrm>
            <a:off x="7961316" y="2576516"/>
            <a:ext cx="3762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</a:p>
        </p:txBody>
      </p:sp>
      <p:sp>
        <p:nvSpPr>
          <p:cNvPr id="38924" name="TextBox 21"/>
          <p:cNvSpPr txBox="1">
            <a:spLocks noChangeArrowheads="1"/>
          </p:cNvSpPr>
          <p:nvPr/>
        </p:nvSpPr>
        <p:spPr bwMode="auto">
          <a:xfrm>
            <a:off x="8077200" y="2438400"/>
            <a:ext cx="1658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Vanishing Point</a:t>
            </a:r>
          </a:p>
        </p:txBody>
      </p:sp>
      <p:sp>
        <p:nvSpPr>
          <p:cNvPr id="38925" name="TextBox 22"/>
          <p:cNvSpPr txBox="1">
            <a:spLocks noChangeArrowheads="1"/>
          </p:cNvSpPr>
          <p:nvPr/>
        </p:nvSpPr>
        <p:spPr bwMode="auto">
          <a:xfrm>
            <a:off x="2438400" y="28956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Vanishing Line</a:t>
            </a:r>
          </a:p>
        </p:txBody>
      </p:sp>
    </p:spTree>
    <p:extLst>
      <p:ext uri="{BB962C8B-B14F-4D97-AF65-F5344CB8AC3E}">
        <p14:creationId xmlns:p14="http://schemas.microsoft.com/office/powerpoint/2010/main" val="3011837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3267078" y="2590800"/>
          <a:ext cx="4962525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9752381" imgH="7314286" progId="">
                  <p:embed/>
                </p:oleObj>
              </mc:Choice>
              <mc:Fallback>
                <p:oleObj name="Photo Editor Photo" r:id="rId3" imgW="9752381" imgH="7314286" progId="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078" y="2590800"/>
                        <a:ext cx="4962525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3"/>
          <p:cNvSpPr>
            <a:spLocks noChangeShapeType="1"/>
          </p:cNvSpPr>
          <p:nvPr/>
        </p:nvSpPr>
        <p:spPr bwMode="auto">
          <a:xfrm flipH="1">
            <a:off x="1600200" y="3200400"/>
            <a:ext cx="5029200" cy="12954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 flipV="1">
            <a:off x="1600200" y="4495800"/>
            <a:ext cx="3962400" cy="990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1600200" y="4114800"/>
            <a:ext cx="4038600" cy="3810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1600200" y="4495800"/>
            <a:ext cx="4419600" cy="3048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1600200" y="4267200"/>
            <a:ext cx="4419600" cy="228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6324600" y="46482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6324600" y="35814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6324600" y="4343400"/>
            <a:ext cx="4267200" cy="762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6324600" y="4572000"/>
            <a:ext cx="4267200" cy="533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6324600" y="4038600"/>
            <a:ext cx="4267200" cy="304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766178" y="4953005"/>
            <a:ext cx="1673225" cy="1103313"/>
            <a:chOff x="4562" y="3120"/>
            <a:chExt cx="1054" cy="695"/>
          </a:xfrm>
        </p:grpSpPr>
        <p:sp>
          <p:nvSpPr>
            <p:cNvPr id="1059" name="Text Box 14"/>
            <p:cNvSpPr txBox="1">
              <a:spLocks noChangeArrowheads="1"/>
            </p:cNvSpPr>
            <p:nvPr/>
          </p:nvSpPr>
          <p:spPr bwMode="auto">
            <a:xfrm>
              <a:off x="4562" y="3408"/>
              <a:ext cx="833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Vanishing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 point</a:t>
              </a:r>
            </a:p>
          </p:txBody>
        </p:sp>
        <p:sp>
          <p:nvSpPr>
            <p:cNvPr id="1060" name="Line 15"/>
            <p:cNvSpPr>
              <a:spLocks noChangeShapeType="1"/>
            </p:cNvSpPr>
            <p:nvPr/>
          </p:nvSpPr>
          <p:spPr bwMode="auto">
            <a:xfrm flipV="1">
              <a:off x="4848" y="3120"/>
              <a:ext cx="76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1568453" y="4451352"/>
            <a:ext cx="1433513" cy="1468438"/>
            <a:chOff x="28" y="2804"/>
            <a:chExt cx="903" cy="925"/>
          </a:xfrm>
        </p:grpSpPr>
        <p:sp>
          <p:nvSpPr>
            <p:cNvPr id="1054" name="Oval 21"/>
            <p:cNvSpPr>
              <a:spLocks noChangeAspect="1" noChangeArrowheads="1"/>
            </p:cNvSpPr>
            <p:nvPr/>
          </p:nvSpPr>
          <p:spPr bwMode="auto">
            <a:xfrm>
              <a:off x="28" y="2804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55" name="Text Box 22"/>
            <p:cNvSpPr txBox="1">
              <a:spLocks noChangeArrowheads="1"/>
            </p:cNvSpPr>
            <p:nvPr/>
          </p:nvSpPr>
          <p:spPr bwMode="auto">
            <a:xfrm>
              <a:off x="98" y="3322"/>
              <a:ext cx="833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Vanishing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 point</a:t>
              </a:r>
            </a:p>
          </p:txBody>
        </p:sp>
        <p:sp>
          <p:nvSpPr>
            <p:cNvPr id="1056" name="Line 23"/>
            <p:cNvSpPr>
              <a:spLocks noChangeShapeType="1"/>
            </p:cNvSpPr>
            <p:nvPr/>
          </p:nvSpPr>
          <p:spPr bwMode="auto">
            <a:xfrm flipH="1" flipV="1">
              <a:off x="96" y="2928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3962400" y="1981200"/>
            <a:ext cx="0" cy="3124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4329113" y="1981200"/>
            <a:ext cx="0" cy="3200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4849813" y="1981200"/>
            <a:ext cx="0" cy="33528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5638800" y="1981200"/>
            <a:ext cx="0" cy="3505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6248400" y="1981200"/>
            <a:ext cx="0" cy="3429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7467600" y="1981200"/>
            <a:ext cx="0" cy="3276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6705600" y="1981200"/>
            <a:ext cx="0" cy="2057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7805742" y="1676402"/>
            <a:ext cx="2557463" cy="923925"/>
            <a:chOff x="4080" y="1248"/>
            <a:chExt cx="1611" cy="582"/>
          </a:xfrm>
        </p:grpSpPr>
        <p:sp>
          <p:nvSpPr>
            <p:cNvPr id="1052" name="Text Box 32"/>
            <p:cNvSpPr txBox="1">
              <a:spLocks noChangeArrowheads="1"/>
            </p:cNvSpPr>
            <p:nvPr/>
          </p:nvSpPr>
          <p:spPr bwMode="auto">
            <a:xfrm>
              <a:off x="4229" y="1248"/>
              <a:ext cx="1462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 Vertical vanishing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 point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(at infinity)</a:t>
              </a:r>
            </a:p>
          </p:txBody>
        </p:sp>
        <p:sp>
          <p:nvSpPr>
            <p:cNvPr id="1053" name="Line 33"/>
            <p:cNvSpPr>
              <a:spLocks noChangeShapeType="1"/>
            </p:cNvSpPr>
            <p:nvPr/>
          </p:nvSpPr>
          <p:spPr bwMode="auto">
            <a:xfrm flipH="1" flipV="1">
              <a:off x="4080" y="1248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051" name="TextBox 36"/>
          <p:cNvSpPr txBox="1">
            <a:spLocks noChangeArrowheads="1"/>
          </p:cNvSpPr>
          <p:nvPr/>
        </p:nvSpPr>
        <p:spPr bwMode="auto">
          <a:xfrm>
            <a:off x="1524003" y="6629403"/>
            <a:ext cx="2746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Slide from Efros, Photo from Criminisi</a:t>
            </a:r>
          </a:p>
        </p:txBody>
      </p:sp>
    </p:spTree>
    <p:extLst>
      <p:ext uri="{BB962C8B-B14F-4D97-AF65-F5344CB8AC3E}">
        <p14:creationId xmlns:p14="http://schemas.microsoft.com/office/powerpoint/2010/main" val="22698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/>
              <a:t>Projection: world coordinates</a:t>
            </a:r>
            <a:r>
              <a:rPr lang="en-US" sz="3200">
                <a:sym typeface="Wingdings" pitchFamily="2" charset="2"/>
              </a:rPr>
              <a:t>image coordinates</a:t>
            </a: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1981200" y="1447800"/>
            <a:ext cx="3581400" cy="251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scene3d>
            <a:camera prst="perspectiveContrastingRightFacing">
              <a:rot lat="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3" name="Group 23"/>
          <p:cNvGrpSpPr>
            <a:grpSpLocks noChangeAspect="1"/>
          </p:cNvGrpSpPr>
          <p:nvPr/>
        </p:nvGrpSpPr>
        <p:grpSpPr>
          <a:xfrm rot="10800000">
            <a:off x="3429000" y="2162300"/>
            <a:ext cx="318038" cy="1567316"/>
            <a:chOff x="5029200" y="2090284"/>
            <a:chExt cx="457200" cy="2253116"/>
          </a:xfrm>
          <a:scene3d>
            <a:camera prst="isometricOffAxis2Right"/>
            <a:lightRig rig="threePt" dir="t"/>
          </a:scene3d>
        </p:grpSpPr>
        <p:sp>
          <p:nvSpPr>
            <p:cNvPr id="40" name="Rectangle 39"/>
            <p:cNvSpPr/>
            <p:nvPr/>
          </p:nvSpPr>
          <p:spPr>
            <a:xfrm>
              <a:off x="5029200" y="2819400"/>
              <a:ext cx="457200" cy="152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21339833">
              <a:off x="5130616" y="209028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2" name="Straight Connector 41"/>
            <p:cNvCxnSpPr>
              <a:stCxn id="40" idx="0"/>
              <a:endCxn id="41" idx="2"/>
            </p:cNvCxnSpPr>
            <p:nvPr/>
          </p:nvCxnSpPr>
          <p:spPr>
            <a:xfrm rot="5400000" flipH="1" flipV="1">
              <a:off x="5236615" y="2780833"/>
              <a:ext cx="59753" cy="173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rot="10800000" flipV="1">
            <a:off x="3581400" y="2619500"/>
            <a:ext cx="2057400" cy="1058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4"/>
          <p:cNvGrpSpPr/>
          <p:nvPr/>
        </p:nvGrpSpPr>
        <p:grpSpPr>
          <a:xfrm>
            <a:off x="7543803" y="1552703"/>
            <a:ext cx="464125" cy="2336241"/>
            <a:chOff x="7162800" y="1914134"/>
            <a:chExt cx="464125" cy="2336241"/>
          </a:xfrm>
        </p:grpSpPr>
        <p:grpSp>
          <p:nvGrpSpPr>
            <p:cNvPr id="5" name="Group 18"/>
            <p:cNvGrpSpPr/>
            <p:nvPr/>
          </p:nvGrpSpPr>
          <p:grpSpPr>
            <a:xfrm>
              <a:off x="7162800" y="2474025"/>
              <a:ext cx="464125" cy="1776350"/>
              <a:chOff x="6324600" y="2971800"/>
              <a:chExt cx="464125" cy="177635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6324600" y="451955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324600" y="31242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324600" y="297180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rot="10800000" flipV="1">
                <a:off x="6324600" y="3086100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0800000" flipV="1">
                <a:off x="6788725" y="3112325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Freeform 33"/>
            <p:cNvSpPr/>
            <p:nvPr/>
          </p:nvSpPr>
          <p:spPr>
            <a:xfrm rot="21339833">
              <a:off x="7250048" y="191413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186550" y="3076700"/>
            <a:ext cx="113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Camera Center (0, 0, 0)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113716" y="887413"/>
          <a:ext cx="1042987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5760" imgH="711000" progId="Equation.3">
                  <p:embed/>
                </p:oleObj>
              </mc:Choice>
              <mc:Fallback>
                <p:oleObj name="Equation" r:id="rId3" imgW="5457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716" y="887413"/>
                        <a:ext cx="1042987" cy="1358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567550" y="838203"/>
            <a:ext cx="3978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2175" y="2964878"/>
            <a:ext cx="3978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1F497D"/>
                </a:solidFill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3886200" y="2619500"/>
            <a:ext cx="17526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10050" y="1898078"/>
            <a:ext cx="3978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6" name="Oval 15"/>
          <p:cNvSpPr/>
          <p:nvPr/>
        </p:nvSpPr>
        <p:spPr>
          <a:xfrm>
            <a:off x="5458095" y="2114800"/>
            <a:ext cx="304800" cy="99060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4400" y="227412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f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7265225" y="2112325"/>
            <a:ext cx="9906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15000" y="2619500"/>
            <a:ext cx="20574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47162" y="26434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13025" y="23147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y</a:t>
            </a: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3475038" y="4238628"/>
          <a:ext cx="96996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07960" imgH="457200" progId="Equation.3">
                  <p:embed/>
                </p:oleObj>
              </mc:Choice>
              <mc:Fallback>
                <p:oleObj name="Equation" r:id="rId5" imgW="5079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038" y="4238628"/>
                        <a:ext cx="969962" cy="873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5"/>
          <p:cNvSpPr txBox="1"/>
          <p:nvPr/>
        </p:nvSpPr>
        <p:spPr>
          <a:xfrm>
            <a:off x="5453145" y="1908640"/>
            <a:ext cx="3978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</a:rPr>
              <a:t>.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0800000">
            <a:off x="7796150" y="1547750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3582988" y="3762503"/>
            <a:ext cx="18502" cy="7182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>
            <a:off x="3657600" y="3686300"/>
            <a:ext cx="2286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3352800" y="3152900"/>
            <a:ext cx="1066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94223" y="287921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v’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81399" y="362447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u’</a:t>
            </a:r>
          </a:p>
        </p:txBody>
      </p:sp>
      <p:cxnSp>
        <p:nvCxnSpPr>
          <p:cNvPr id="17" name="Straight Connector 16"/>
          <p:cNvCxnSpPr>
            <a:stCxn id="34" idx="0"/>
          </p:cNvCxnSpPr>
          <p:nvPr/>
        </p:nvCxnSpPr>
        <p:spPr>
          <a:xfrm flipH="1">
            <a:off x="5638800" y="1560840"/>
            <a:ext cx="2110530" cy="1106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3"/>
          <p:cNvGraphicFramePr>
            <a:graphicFrameLocks noChangeAspect="1"/>
          </p:cNvGraphicFramePr>
          <p:nvPr/>
        </p:nvGraphicFramePr>
        <p:xfrm>
          <a:off x="6953250" y="5175253"/>
          <a:ext cx="13335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98400" imgH="393480" progId="Equation.3">
                  <p:embed/>
                </p:oleObj>
              </mc:Choice>
              <mc:Fallback>
                <p:oleObj name="Equation" r:id="rId7" imgW="698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5175253"/>
                        <a:ext cx="133350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3"/>
          <p:cNvGraphicFramePr>
            <a:graphicFrameLocks noChangeAspect="1"/>
          </p:cNvGraphicFramePr>
          <p:nvPr/>
        </p:nvGraphicFramePr>
        <p:xfrm>
          <a:off x="6894513" y="5935666"/>
          <a:ext cx="135731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11000" imgH="393480" progId="Equation.3">
                  <p:embed/>
                </p:oleObj>
              </mc:Choice>
              <mc:Fallback>
                <p:oleObj name="Equation" r:id="rId9" imgW="711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513" y="5935666"/>
                        <a:ext cx="1357312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3"/>
          <p:cNvGraphicFramePr>
            <a:graphicFrameLocks noChangeAspect="1"/>
          </p:cNvGraphicFramePr>
          <p:nvPr/>
        </p:nvGraphicFramePr>
        <p:xfrm>
          <a:off x="8837613" y="5184778"/>
          <a:ext cx="126206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60240" imgH="393480" progId="Equation.3">
                  <p:embed/>
                </p:oleObj>
              </mc:Choice>
              <mc:Fallback>
                <p:oleObj name="Equation" r:id="rId11" imgW="660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7613" y="5184778"/>
                        <a:ext cx="1262062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3"/>
          <p:cNvGraphicFramePr>
            <a:graphicFrameLocks noChangeAspect="1"/>
          </p:cNvGraphicFramePr>
          <p:nvPr/>
        </p:nvGraphicFramePr>
        <p:xfrm>
          <a:off x="8864603" y="5935666"/>
          <a:ext cx="12366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47640" imgH="393480" progId="Equation.3">
                  <p:embed/>
                </p:oleObj>
              </mc:Choice>
              <mc:Fallback>
                <p:oleObj name="Equation" r:id="rId13" imgW="647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64603" y="5935666"/>
                        <a:ext cx="1236663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Triangle 6"/>
          <p:cNvSpPr/>
          <p:nvPr/>
        </p:nvSpPr>
        <p:spPr>
          <a:xfrm flipV="1">
            <a:off x="3910792" y="2637084"/>
            <a:ext cx="1730143" cy="88411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ight Triangle 47"/>
          <p:cNvSpPr/>
          <p:nvPr/>
        </p:nvSpPr>
        <p:spPr>
          <a:xfrm rot="10800000" flipV="1">
            <a:off x="5692280" y="1588746"/>
            <a:ext cx="2043362" cy="1044174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94460" y="5367677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If x = 2, y = 3, z = 5, and f = 2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What are u’ and v’?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86223" y="1918815"/>
            <a:ext cx="232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16045" y="2241103"/>
            <a:ext cx="232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50984" y="2565329"/>
            <a:ext cx="57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36973" y="2803336"/>
            <a:ext cx="232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?</a:t>
            </a:r>
          </a:p>
        </p:txBody>
      </p:sp>
      <p:graphicFrame>
        <p:nvGraphicFramePr>
          <p:cNvPr id="53" name="Object 3"/>
          <p:cNvGraphicFramePr>
            <a:graphicFrameLocks noChangeAspect="1"/>
          </p:cNvGraphicFramePr>
          <p:nvPr/>
        </p:nvGraphicFramePr>
        <p:xfrm>
          <a:off x="5159375" y="5911850"/>
          <a:ext cx="10668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58720" imgH="419040" progId="Equation.3">
                  <p:embed/>
                </p:oleObj>
              </mc:Choice>
              <mc:Fallback>
                <p:oleObj name="Equation" r:id="rId15" imgW="558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5" y="5911850"/>
                        <a:ext cx="1066800" cy="80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L-Shape 24"/>
          <p:cNvSpPr/>
          <p:nvPr/>
        </p:nvSpPr>
        <p:spPr>
          <a:xfrm rot="5400000">
            <a:off x="7514611" y="2406022"/>
            <a:ext cx="217738" cy="206859"/>
          </a:xfrm>
          <a:prstGeom prst="corner">
            <a:avLst>
              <a:gd name="adj1" fmla="val 41763"/>
              <a:gd name="adj2" fmla="val 41763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L-Shape 53"/>
          <p:cNvSpPr/>
          <p:nvPr/>
        </p:nvSpPr>
        <p:spPr>
          <a:xfrm rot="16200000">
            <a:off x="3884955" y="2635012"/>
            <a:ext cx="217738" cy="206859"/>
          </a:xfrm>
          <a:prstGeom prst="corner">
            <a:avLst>
              <a:gd name="adj1" fmla="val 41763"/>
              <a:gd name="adj2" fmla="val 41763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Arc 25"/>
          <p:cNvSpPr/>
          <p:nvPr/>
        </p:nvSpPr>
        <p:spPr>
          <a:xfrm rot="1378401">
            <a:off x="5885995" y="2439544"/>
            <a:ext cx="251569" cy="251569"/>
          </a:xfrm>
          <a:prstGeom prst="arc">
            <a:avLst/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Arc 54"/>
          <p:cNvSpPr/>
          <p:nvPr/>
        </p:nvSpPr>
        <p:spPr>
          <a:xfrm rot="12192160">
            <a:off x="5144077" y="2590207"/>
            <a:ext cx="251569" cy="251569"/>
          </a:xfrm>
          <a:prstGeom prst="arc">
            <a:avLst/>
          </a:prstGeom>
          <a:ln w="603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21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8" grpId="0" animBg="1"/>
      <p:bldP spid="49" grpId="0"/>
      <p:bldP spid="9" grpId="0"/>
      <p:bldP spid="50" grpId="0"/>
      <p:bldP spid="51" grpId="0"/>
      <p:bldP spid="52" grpId="0"/>
      <p:bldP spid="25" grpId="0" animBg="1"/>
      <p:bldP spid="54" grpId="0" animBg="1"/>
      <p:bldP spid="26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/>
              <a:t>Projection: world coordinates</a:t>
            </a:r>
            <a:r>
              <a:rPr lang="en-US" sz="3200">
                <a:sym typeface="Wingdings" pitchFamily="2" charset="2"/>
              </a:rPr>
              <a:t>image coordinates</a:t>
            </a:r>
            <a:endParaRPr lang="en-US" sz="3200"/>
          </a:p>
        </p:txBody>
      </p:sp>
      <p:grpSp>
        <p:nvGrpSpPr>
          <p:cNvPr id="2" name="Group 3"/>
          <p:cNvGrpSpPr/>
          <p:nvPr/>
        </p:nvGrpSpPr>
        <p:grpSpPr>
          <a:xfrm>
            <a:off x="2286000" y="1905003"/>
            <a:ext cx="7186550" cy="3926775"/>
            <a:chOff x="0" y="1038100"/>
            <a:chExt cx="7186550" cy="3926775"/>
          </a:xfrm>
        </p:grpSpPr>
        <p:sp>
          <p:nvSpPr>
            <p:cNvPr id="6" name="Rectangle 5"/>
            <p:cNvSpPr/>
            <p:nvPr/>
          </p:nvSpPr>
          <p:spPr>
            <a:xfrm>
              <a:off x="0" y="1564575"/>
              <a:ext cx="3581400" cy="2514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scene3d>
              <a:camera prst="perspectiveContrastingRightFacing">
                <a:rot lat="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3" name="Group 23"/>
            <p:cNvGrpSpPr>
              <a:grpSpLocks noChangeAspect="1"/>
            </p:cNvGrpSpPr>
            <p:nvPr/>
          </p:nvGrpSpPr>
          <p:grpSpPr>
            <a:xfrm rot="10800000">
              <a:off x="1447800" y="2362200"/>
              <a:ext cx="318038" cy="1567316"/>
              <a:chOff x="5029200" y="2090284"/>
              <a:chExt cx="457200" cy="2253116"/>
            </a:xfrm>
            <a:scene3d>
              <a:camera prst="isometricOffAxis2Right"/>
              <a:lightRig rig="threePt" dir="t"/>
            </a:scene3d>
          </p:grpSpPr>
          <p:sp>
            <p:nvSpPr>
              <p:cNvPr id="40" name="Rectangle 39"/>
              <p:cNvSpPr/>
              <p:nvPr/>
            </p:nvSpPr>
            <p:spPr>
              <a:xfrm>
                <a:off x="5029200" y="28194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Freeform 40"/>
              <p:cNvSpPr/>
              <p:nvPr/>
            </p:nvSpPr>
            <p:spPr>
              <a:xfrm rot="21339833">
                <a:off x="5130616" y="209028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0" idx="0"/>
                <a:endCxn id="41" idx="2"/>
              </p:cNvCxnSpPr>
              <p:nvPr/>
            </p:nvCxnSpPr>
            <p:spPr>
              <a:xfrm rot="5400000" flipH="1" flipV="1">
                <a:off x="5236615" y="2780833"/>
                <a:ext cx="59753" cy="173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 rot="10800000" flipV="1">
              <a:off x="1600200" y="2819400"/>
              <a:ext cx="2057400" cy="10586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24"/>
            <p:cNvGrpSpPr/>
            <p:nvPr/>
          </p:nvGrpSpPr>
          <p:grpSpPr>
            <a:xfrm>
              <a:off x="5562600" y="1752600"/>
              <a:ext cx="464125" cy="2336241"/>
              <a:chOff x="7162800" y="1914134"/>
              <a:chExt cx="464125" cy="2336241"/>
            </a:xfrm>
          </p:grpSpPr>
          <p:grpSp>
            <p:nvGrpSpPr>
              <p:cNvPr id="5" name="Group 18"/>
              <p:cNvGrpSpPr/>
              <p:nvPr/>
            </p:nvGrpSpPr>
            <p:grpSpPr>
              <a:xfrm>
                <a:off x="7162800" y="2474025"/>
                <a:ext cx="464125" cy="1776350"/>
                <a:chOff x="6324600" y="2971800"/>
                <a:chExt cx="464125" cy="177635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6324600" y="451955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6324600" y="3124200"/>
                  <a:ext cx="457200" cy="152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6324600" y="297180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10800000" flipV="1">
                  <a:off x="6324600" y="3086100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0800000" flipV="1">
                  <a:off x="6788725" y="3112325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Freeform 33"/>
              <p:cNvSpPr/>
              <p:nvPr/>
            </p:nvSpPr>
            <p:spPr>
              <a:xfrm rot="21339833">
                <a:off x="7250048" y="191413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205350" y="3276600"/>
              <a:ext cx="11380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Camera Center (</a:t>
              </a:r>
              <a:r>
                <a:rPr lang="en-US" dirty="0" err="1"/>
                <a:t>t</a:t>
              </a:r>
              <a:r>
                <a:rPr lang="en-US" baseline="-25000" dirty="0" err="1"/>
                <a:t>x</a:t>
              </a:r>
              <a:r>
                <a:rPr lang="en-US" dirty="0"/>
                <a:t>, </a:t>
              </a:r>
              <a:r>
                <a:rPr lang="en-US" dirty="0" err="1"/>
                <a:t>t</a:t>
              </a:r>
              <a:r>
                <a:rPr lang="en-US" baseline="-25000" dirty="0" err="1"/>
                <a:t>y</a:t>
              </a:r>
              <a:r>
                <a:rPr lang="en-US" dirty="0"/>
                <a:t>, </a:t>
              </a:r>
              <a:r>
                <a:rPr lang="en-US" dirty="0" err="1"/>
                <a:t>t</a:t>
              </a:r>
              <a:r>
                <a:rPr lang="en-US" baseline="-25000" dirty="0" err="1"/>
                <a:t>z</a:t>
              </a:r>
              <a:r>
                <a:rPr lang="en-US" dirty="0"/>
                <a:t>)</a:t>
              </a: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6119750" y="1099950"/>
            <a:ext cx="1066800" cy="1333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58720" imgH="698400" progId="Equation.3">
                    <p:embed/>
                  </p:oleObj>
                </mc:Choice>
                <mc:Fallback>
                  <p:oleObj name="Equation" r:id="rId2" imgW="558720" imgH="698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9750" y="1099950"/>
                          <a:ext cx="1066800" cy="1333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5586350" y="1038100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FFC000"/>
                  </a:solidFill>
                </a:rPr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0975" y="3164775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.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905000" y="2819400"/>
              <a:ext cx="1752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728850" y="2097975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.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3476895" y="2314700"/>
              <a:ext cx="304800" cy="990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2474025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5284025" y="2312225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733800" y="2819400"/>
              <a:ext cx="20574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648200" y="247402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Z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31825" y="25146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Y</a:t>
              </a:r>
            </a:p>
          </p:txBody>
        </p:sp>
        <p:graphicFrame>
          <p:nvGraphicFramePr>
            <p:cNvPr id="23" name="Object 3"/>
            <p:cNvGraphicFramePr>
              <a:graphicFrameLocks noChangeAspect="1"/>
            </p:cNvGraphicFramePr>
            <p:nvPr/>
          </p:nvGraphicFramePr>
          <p:xfrm>
            <a:off x="1495300" y="4067938"/>
            <a:ext cx="946150" cy="896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95000" imgH="469800" progId="Equation.3">
                    <p:embed/>
                  </p:oleObj>
                </mc:Choice>
                <mc:Fallback>
                  <p:oleObj name="Equation" r:id="rId4" imgW="495000" imgH="469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5300" y="4067938"/>
                          <a:ext cx="946150" cy="896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5"/>
            <p:cNvSpPr txBox="1"/>
            <p:nvPr/>
          </p:nvSpPr>
          <p:spPr>
            <a:xfrm>
              <a:off x="3471945" y="2108537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00200" y="1600200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Optical Center (</a:t>
              </a:r>
              <a:r>
                <a:rPr lang="en-US" i="1" dirty="0"/>
                <a:t>u</a:t>
              </a:r>
              <a:r>
                <a:rPr lang="en-US" i="1" baseline="-25000" dirty="0"/>
                <a:t>0</a:t>
              </a:r>
              <a:r>
                <a:rPr lang="en-US" dirty="0"/>
                <a:t>, </a:t>
              </a:r>
              <a:r>
                <a:rPr lang="en-US" i="1" dirty="0"/>
                <a:t>v</a:t>
              </a:r>
              <a:r>
                <a:rPr lang="en-US" i="1" baseline="-25000" dirty="0"/>
                <a:t>0</a:t>
              </a:r>
              <a:r>
                <a:rPr lang="en-US" dirty="0"/>
                <a:t>)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5400000">
              <a:off x="1790700" y="2628900"/>
              <a:ext cx="2286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0800000">
              <a:off x="5814950" y="1747650"/>
              <a:ext cx="304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 flipH="1" flipV="1">
              <a:off x="1372394" y="4190206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1676400" y="3886200"/>
              <a:ext cx="228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371600" y="3352800"/>
              <a:ext cx="10668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828800" y="3124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12075" y="376229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u</a:t>
              </a:r>
            </a:p>
          </p:txBody>
        </p:sp>
        <p:cxnSp>
          <p:nvCxnSpPr>
            <p:cNvPr id="17" name="Straight Connector 16"/>
            <p:cNvCxnSpPr>
              <a:stCxn id="34" idx="0"/>
            </p:cNvCxnSpPr>
            <p:nvPr/>
          </p:nvCxnSpPr>
          <p:spPr>
            <a:xfrm flipH="1">
              <a:off x="3657600" y="1760740"/>
              <a:ext cx="2110530" cy="11061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/>
          <p:cNvSpPr txBox="1">
            <a:spLocks/>
          </p:cNvSpPr>
          <p:nvPr/>
        </p:nvSpPr>
        <p:spPr bwMode="auto">
          <a:xfrm>
            <a:off x="2133600" y="580362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sz="3200" dirty="0"/>
              <a:t>How do we handle the general case?</a:t>
            </a:r>
          </a:p>
        </p:txBody>
      </p:sp>
    </p:spTree>
    <p:extLst>
      <p:ext uri="{BB962C8B-B14F-4D97-AF65-F5344CB8AC3E}">
        <p14:creationId xmlns:p14="http://schemas.microsoft.com/office/powerpoint/2010/main" val="40385443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Interlude: why does this matter?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2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multiple views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4" t="56349" r="45870" b="14667"/>
          <a:stretch/>
        </p:blipFill>
        <p:spPr bwMode="auto">
          <a:xfrm>
            <a:off x="3731172" y="1876100"/>
            <a:ext cx="4729656" cy="31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42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hotoTourismPreview_640x48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420" y="3"/>
            <a:ext cx="9142580" cy="6857465"/>
          </a:xfrm>
        </p:spPr>
      </p:pic>
    </p:spTree>
    <p:extLst>
      <p:ext uri="{BB962C8B-B14F-4D97-AF65-F5344CB8AC3E}">
        <p14:creationId xmlns:p14="http://schemas.microsoft.com/office/powerpoint/2010/main" val="125051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Projection: world </a:t>
            </a:r>
            <a:r>
              <a:rPr lang="en-US" sz="3200" dirty="0" err="1"/>
              <a:t>coordinates</a:t>
            </a:r>
            <a:r>
              <a:rPr lang="en-US" sz="3200" dirty="0" err="1">
                <a:sym typeface="Wingdings" pitchFamily="2" charset="2"/>
              </a:rPr>
              <a:t>image</a:t>
            </a:r>
            <a:r>
              <a:rPr lang="en-US" sz="3200" dirty="0">
                <a:sym typeface="Wingdings" pitchFamily="2" charset="2"/>
              </a:rPr>
              <a:t> coordinates</a:t>
            </a:r>
            <a:endParaRPr lang="en-US" sz="3200" dirty="0"/>
          </a:p>
        </p:txBody>
      </p:sp>
      <p:grpSp>
        <p:nvGrpSpPr>
          <p:cNvPr id="2" name="Group 3"/>
          <p:cNvGrpSpPr/>
          <p:nvPr/>
        </p:nvGrpSpPr>
        <p:grpSpPr>
          <a:xfrm>
            <a:off x="2286000" y="1905003"/>
            <a:ext cx="7186550" cy="3926775"/>
            <a:chOff x="0" y="1038100"/>
            <a:chExt cx="7186550" cy="3926775"/>
          </a:xfrm>
        </p:grpSpPr>
        <p:sp>
          <p:nvSpPr>
            <p:cNvPr id="6" name="Rectangle 5"/>
            <p:cNvSpPr/>
            <p:nvPr/>
          </p:nvSpPr>
          <p:spPr>
            <a:xfrm>
              <a:off x="0" y="1564575"/>
              <a:ext cx="3581400" cy="2514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scene3d>
              <a:camera prst="perspectiveContrastingRightFacing">
                <a:rot lat="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3" name="Group 23"/>
            <p:cNvGrpSpPr>
              <a:grpSpLocks noChangeAspect="1"/>
            </p:cNvGrpSpPr>
            <p:nvPr/>
          </p:nvGrpSpPr>
          <p:grpSpPr>
            <a:xfrm rot="10800000">
              <a:off x="1447800" y="2362200"/>
              <a:ext cx="318038" cy="1567316"/>
              <a:chOff x="5029200" y="2090284"/>
              <a:chExt cx="457200" cy="2253116"/>
            </a:xfrm>
            <a:scene3d>
              <a:camera prst="isometricOffAxis2Right"/>
              <a:lightRig rig="threePt" dir="t"/>
            </a:scene3d>
          </p:grpSpPr>
          <p:sp>
            <p:nvSpPr>
              <p:cNvPr id="40" name="Rectangle 39"/>
              <p:cNvSpPr/>
              <p:nvPr/>
            </p:nvSpPr>
            <p:spPr>
              <a:xfrm>
                <a:off x="5029200" y="28194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Freeform 40"/>
              <p:cNvSpPr/>
              <p:nvPr/>
            </p:nvSpPr>
            <p:spPr>
              <a:xfrm rot="21339833">
                <a:off x="5130616" y="209028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0" idx="0"/>
                <a:endCxn id="41" idx="2"/>
              </p:cNvCxnSpPr>
              <p:nvPr/>
            </p:nvCxnSpPr>
            <p:spPr>
              <a:xfrm rot="5400000" flipH="1" flipV="1">
                <a:off x="5236615" y="2780833"/>
                <a:ext cx="59753" cy="173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 rot="10800000" flipV="1">
              <a:off x="1600200" y="2819400"/>
              <a:ext cx="2057400" cy="10586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24"/>
            <p:cNvGrpSpPr/>
            <p:nvPr/>
          </p:nvGrpSpPr>
          <p:grpSpPr>
            <a:xfrm>
              <a:off x="5562600" y="1752600"/>
              <a:ext cx="464125" cy="2336241"/>
              <a:chOff x="7162800" y="1914134"/>
              <a:chExt cx="464125" cy="2336241"/>
            </a:xfrm>
          </p:grpSpPr>
          <p:grpSp>
            <p:nvGrpSpPr>
              <p:cNvPr id="5" name="Group 18"/>
              <p:cNvGrpSpPr/>
              <p:nvPr/>
            </p:nvGrpSpPr>
            <p:grpSpPr>
              <a:xfrm>
                <a:off x="7162800" y="2474025"/>
                <a:ext cx="464125" cy="1776350"/>
                <a:chOff x="6324600" y="2971800"/>
                <a:chExt cx="464125" cy="177635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6324600" y="451955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6324600" y="3124200"/>
                  <a:ext cx="457200" cy="152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6324600" y="297180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10800000" flipV="1">
                  <a:off x="6324600" y="3086100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0800000" flipV="1">
                  <a:off x="6788725" y="3112325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Freeform 33"/>
              <p:cNvSpPr/>
              <p:nvPr/>
            </p:nvSpPr>
            <p:spPr>
              <a:xfrm rot="21339833">
                <a:off x="7250048" y="191413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205350" y="3276600"/>
              <a:ext cx="11380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Camera Center (</a:t>
              </a:r>
              <a:r>
                <a:rPr lang="en-US" dirty="0" err="1"/>
                <a:t>t</a:t>
              </a:r>
              <a:r>
                <a:rPr lang="en-US" baseline="-25000" dirty="0" err="1"/>
                <a:t>x</a:t>
              </a:r>
              <a:r>
                <a:rPr lang="en-US" dirty="0"/>
                <a:t>, </a:t>
              </a:r>
              <a:r>
                <a:rPr lang="en-US" dirty="0" err="1"/>
                <a:t>t</a:t>
              </a:r>
              <a:r>
                <a:rPr lang="en-US" baseline="-25000" dirty="0" err="1"/>
                <a:t>y</a:t>
              </a:r>
              <a:r>
                <a:rPr lang="en-US" dirty="0"/>
                <a:t>, </a:t>
              </a:r>
              <a:r>
                <a:rPr lang="en-US" dirty="0" err="1"/>
                <a:t>t</a:t>
              </a:r>
              <a:r>
                <a:rPr lang="en-US" baseline="-25000" dirty="0" err="1"/>
                <a:t>z</a:t>
              </a:r>
              <a:r>
                <a:rPr lang="en-US" dirty="0"/>
                <a:t>)</a:t>
              </a: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6119750" y="1099950"/>
            <a:ext cx="1066800" cy="1333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58720" imgH="698400" progId="Equation.3">
                    <p:embed/>
                  </p:oleObj>
                </mc:Choice>
                <mc:Fallback>
                  <p:oleObj name="Equation" r:id="rId2" imgW="558720" imgH="698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9750" y="1099950"/>
                          <a:ext cx="1066800" cy="1333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5586350" y="1038100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FFC000"/>
                  </a:solidFill>
                </a:rPr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0975" y="3164775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.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905000" y="2819400"/>
              <a:ext cx="1752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728850" y="2097975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.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3476895" y="2314700"/>
              <a:ext cx="304800" cy="990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2474025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5284025" y="2312225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733800" y="2819400"/>
              <a:ext cx="20574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648200" y="247402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Z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31825" y="25146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Y</a:t>
              </a:r>
            </a:p>
          </p:txBody>
        </p:sp>
        <p:graphicFrame>
          <p:nvGraphicFramePr>
            <p:cNvPr id="23" name="Object 3"/>
            <p:cNvGraphicFramePr>
              <a:graphicFrameLocks noChangeAspect="1"/>
            </p:cNvGraphicFramePr>
            <p:nvPr/>
          </p:nvGraphicFramePr>
          <p:xfrm>
            <a:off x="1495300" y="4067938"/>
            <a:ext cx="946150" cy="896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95000" imgH="469800" progId="Equation.3">
                    <p:embed/>
                  </p:oleObj>
                </mc:Choice>
                <mc:Fallback>
                  <p:oleObj name="Equation" r:id="rId4" imgW="495000" imgH="469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5300" y="4067938"/>
                          <a:ext cx="946150" cy="896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5"/>
            <p:cNvSpPr txBox="1"/>
            <p:nvPr/>
          </p:nvSpPr>
          <p:spPr>
            <a:xfrm>
              <a:off x="3471945" y="2108537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00200" y="1600200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Optical Center (</a:t>
              </a:r>
              <a:r>
                <a:rPr lang="en-US" i="1" dirty="0"/>
                <a:t>u</a:t>
              </a:r>
              <a:r>
                <a:rPr lang="en-US" i="1" baseline="-25000" dirty="0"/>
                <a:t>0</a:t>
              </a:r>
              <a:r>
                <a:rPr lang="en-US" dirty="0"/>
                <a:t>, </a:t>
              </a:r>
              <a:r>
                <a:rPr lang="en-US" i="1" dirty="0"/>
                <a:t>v</a:t>
              </a:r>
              <a:r>
                <a:rPr lang="en-US" i="1" baseline="-25000" dirty="0"/>
                <a:t>0</a:t>
              </a:r>
              <a:r>
                <a:rPr lang="en-US" dirty="0"/>
                <a:t>)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5400000">
              <a:off x="1790700" y="2628900"/>
              <a:ext cx="2286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0800000">
              <a:off x="5814950" y="1747650"/>
              <a:ext cx="304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 flipH="1" flipV="1">
              <a:off x="1372394" y="4190206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1676400" y="3886200"/>
              <a:ext cx="228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371600" y="3352800"/>
              <a:ext cx="10668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828800" y="3124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12075" y="376229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u</a:t>
              </a:r>
            </a:p>
          </p:txBody>
        </p:sp>
        <p:cxnSp>
          <p:nvCxnSpPr>
            <p:cNvPr id="17" name="Straight Connector 16"/>
            <p:cNvCxnSpPr>
              <a:stCxn id="34" idx="0"/>
            </p:cNvCxnSpPr>
            <p:nvPr/>
          </p:nvCxnSpPr>
          <p:spPr>
            <a:xfrm flipH="1">
              <a:off x="3657600" y="1760740"/>
              <a:ext cx="2110530" cy="11061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/>
          <p:cNvSpPr txBox="1">
            <a:spLocks/>
          </p:cNvSpPr>
          <p:nvPr/>
        </p:nvSpPr>
        <p:spPr bwMode="auto">
          <a:xfrm>
            <a:off x="2133600" y="580362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sz="3200" dirty="0"/>
              <a:t>How do we handle the general case?</a:t>
            </a:r>
          </a:p>
        </p:txBody>
      </p:sp>
    </p:spTree>
    <p:extLst>
      <p:ext uri="{BB962C8B-B14F-4D97-AF65-F5344CB8AC3E}">
        <p14:creationId xmlns:p14="http://schemas.microsoft.com/office/powerpoint/2010/main" val="13366109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Homogeneous coordinates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Conversion</a:t>
            </a:r>
          </a:p>
          <a:p>
            <a:pPr eaLnBrk="1" hangingPunct="1">
              <a:buFont typeface="Arial" charset="0"/>
              <a:buNone/>
            </a:pPr>
            <a:endParaRPr lang="en-US" sz="3600"/>
          </a:p>
        </p:txBody>
      </p:sp>
      <p:sp>
        <p:nvSpPr>
          <p:cNvPr id="46084" name="Rectangle 22"/>
          <p:cNvSpPr>
            <a:spLocks noChangeArrowheads="1"/>
          </p:cNvSpPr>
          <p:nvPr/>
        </p:nvSpPr>
        <p:spPr bwMode="auto">
          <a:xfrm>
            <a:off x="2971800" y="1905000"/>
            <a:ext cx="708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</a:rPr>
              <a:t>Converting to </a:t>
            </a:r>
            <a:r>
              <a:rPr lang="en-US" sz="2400" i="1">
                <a:solidFill>
                  <a:prstClr val="black"/>
                </a:solidFill>
              </a:rPr>
              <a:t>homogeneous</a:t>
            </a:r>
            <a:r>
              <a:rPr lang="en-US" sz="2400">
                <a:solidFill>
                  <a:prstClr val="black"/>
                </a:solidFill>
              </a:rPr>
              <a:t> coordinates</a:t>
            </a:r>
          </a:p>
        </p:txBody>
      </p:sp>
      <p:sp>
        <p:nvSpPr>
          <p:cNvPr id="46085" name="Text Box 32"/>
          <p:cNvSpPr txBox="1">
            <a:spLocks noChangeArrowheads="1"/>
          </p:cNvSpPr>
          <p:nvPr/>
        </p:nvSpPr>
        <p:spPr bwMode="auto">
          <a:xfrm>
            <a:off x="3048003" y="3717928"/>
            <a:ext cx="2625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homogeneous image </a:t>
            </a:r>
          </a:p>
          <a:p>
            <a:pPr algn="ctr"/>
            <a:r>
              <a:rPr lang="en-US" sz="2000">
                <a:solidFill>
                  <a:prstClr val="black"/>
                </a:solidFill>
              </a:rPr>
              <a:t>coordinates</a:t>
            </a:r>
          </a:p>
        </p:txBody>
      </p:sp>
      <p:sp>
        <p:nvSpPr>
          <p:cNvPr id="46086" name="Text Box 33"/>
          <p:cNvSpPr txBox="1">
            <a:spLocks noChangeArrowheads="1"/>
          </p:cNvSpPr>
          <p:nvPr/>
        </p:nvSpPr>
        <p:spPr bwMode="auto">
          <a:xfrm>
            <a:off x="6629400" y="3706816"/>
            <a:ext cx="2611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homogeneous scene </a:t>
            </a:r>
          </a:p>
          <a:p>
            <a:pPr algn="ctr"/>
            <a:r>
              <a:rPr lang="en-US" sz="2000">
                <a:solidFill>
                  <a:prstClr val="black"/>
                </a:solidFill>
              </a:rPr>
              <a:t>coordinates</a:t>
            </a:r>
          </a:p>
        </p:txBody>
      </p:sp>
      <p:sp>
        <p:nvSpPr>
          <p:cNvPr id="46087" name="Rectangle 34"/>
          <p:cNvSpPr>
            <a:spLocks noChangeArrowheads="1"/>
          </p:cNvSpPr>
          <p:nvPr/>
        </p:nvSpPr>
        <p:spPr bwMode="auto">
          <a:xfrm>
            <a:off x="2895600" y="47244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</a:rPr>
              <a:t>Converting </a:t>
            </a:r>
            <a:r>
              <a:rPr lang="en-US" sz="2400" i="1">
                <a:solidFill>
                  <a:prstClr val="black"/>
                </a:solidFill>
              </a:rPr>
              <a:t>from</a:t>
            </a:r>
            <a:r>
              <a:rPr lang="en-US" sz="2400">
                <a:solidFill>
                  <a:prstClr val="black"/>
                </a:solidFill>
              </a:rPr>
              <a:t> homogeneous coordinates</a:t>
            </a:r>
          </a:p>
        </p:txBody>
      </p:sp>
      <p:pic>
        <p:nvPicPr>
          <p:cNvPr id="46088" name="Picture 3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0400" y="2566988"/>
            <a:ext cx="1843088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9" name="Picture 3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78138" y="5380038"/>
            <a:ext cx="26225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0" name="Picture 4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9850" y="5235578"/>
            <a:ext cx="327660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1" name="Picture 43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34178" y="2414588"/>
            <a:ext cx="2112963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749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75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Homogeneous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None/>
              <a:defRPr/>
            </a:pPr>
            <a:endParaRPr lang="en-US" sz="3600" dirty="0"/>
          </a:p>
          <a:p>
            <a:pPr eaLnBrk="1" fontAlgn="auto" hangingPunct="1">
              <a:spcAft>
                <a:spcPts val="0"/>
              </a:spcAft>
              <a:buNone/>
              <a:defRPr/>
            </a:pPr>
            <a:r>
              <a:rPr lang="en-US" dirty="0"/>
              <a:t>Invariant to scaling</a:t>
            </a:r>
          </a:p>
          <a:p>
            <a:pPr eaLnBrk="1" fontAlgn="auto" hangingPunct="1">
              <a:spcAft>
                <a:spcPts val="0"/>
              </a:spcAft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None/>
              <a:defRPr/>
            </a:pPr>
            <a:r>
              <a:rPr lang="en-US" dirty="0"/>
              <a:t>Point in Cartesian is ray in Homogeneous</a:t>
            </a:r>
          </a:p>
          <a:p>
            <a:pPr eaLnBrk="1" fontAlgn="auto" hangingPunct="1">
              <a:spcAft>
                <a:spcPts val="0"/>
              </a:spcAft>
              <a:buNone/>
              <a:defRPr/>
            </a:pPr>
            <a:endParaRPr lang="en-US" sz="3600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505200" y="2286000"/>
          <a:ext cx="4217988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711000" progId="Equation.3">
                  <p:embed/>
                </p:oleObj>
              </mc:Choice>
              <mc:Fallback>
                <p:oleObj name="Equation" r:id="rId3" imgW="16635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286000"/>
                        <a:ext cx="4217988" cy="180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Box 19"/>
          <p:cNvSpPr txBox="1">
            <a:spLocks noChangeArrowheads="1"/>
          </p:cNvSpPr>
          <p:nvPr/>
        </p:nvSpPr>
        <p:spPr bwMode="auto">
          <a:xfrm>
            <a:off x="2971800" y="4038603"/>
            <a:ext cx="3048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alibri" pitchFamily="34" charset="0"/>
              </a:rPr>
              <a:t>Homogeneous Coordinates</a:t>
            </a:r>
          </a:p>
        </p:txBody>
      </p:sp>
      <p:sp>
        <p:nvSpPr>
          <p:cNvPr id="2054" name="TextBox 20"/>
          <p:cNvSpPr txBox="1">
            <a:spLocks noChangeArrowheads="1"/>
          </p:cNvSpPr>
          <p:nvPr/>
        </p:nvSpPr>
        <p:spPr bwMode="auto">
          <a:xfrm>
            <a:off x="5791200" y="4038603"/>
            <a:ext cx="2209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Calibri" pitchFamily="34" charset="0"/>
              </a:rPr>
              <a:t>Cartesian Coordinates</a:t>
            </a:r>
          </a:p>
        </p:txBody>
      </p:sp>
    </p:spTree>
    <p:extLst>
      <p:ext uri="{BB962C8B-B14F-4D97-AF65-F5344CB8AC3E}">
        <p14:creationId xmlns:p14="http://schemas.microsoft.com/office/powerpoint/2010/main" val="366104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itle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/>
              <a:t>Basic geometry in homogeneous coordinates</a:t>
            </a:r>
          </a:p>
        </p:txBody>
      </p:sp>
      <p:sp>
        <p:nvSpPr>
          <p:cNvPr id="3079" name="Content Placeholder 2"/>
          <p:cNvSpPr>
            <a:spLocks noGrp="1"/>
          </p:cNvSpPr>
          <p:nvPr>
            <p:ph idx="1"/>
          </p:nvPr>
        </p:nvSpPr>
        <p:spPr>
          <a:xfrm>
            <a:off x="1981200" y="1493838"/>
            <a:ext cx="8229600" cy="5135562"/>
          </a:xfrm>
        </p:spPr>
        <p:txBody>
          <a:bodyPr/>
          <a:lstStyle/>
          <a:p>
            <a:pPr eaLnBrk="1" hangingPunct="1"/>
            <a:r>
              <a:rPr lang="en-US"/>
              <a:t>Line equation:  ax + by + c = 0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Append 1 to pixel coordinate to get homogeneous coordinate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Line given by cross product of two points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Intersection of two lines given by cross product of the lines</a:t>
            </a:r>
          </a:p>
          <a:p>
            <a:pPr eaLnBrk="1" hangingPunct="1"/>
            <a:endParaRPr lang="en-US" b="1"/>
          </a:p>
          <a:p>
            <a:pPr eaLnBrk="1" hangingPunct="1"/>
            <a:endParaRPr lang="en-US" b="1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8534400" y="2689225"/>
          <a:ext cx="134143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3920" imgH="711000" progId="Equation.3">
                  <p:embed/>
                </p:oleObj>
              </mc:Choice>
              <mc:Fallback>
                <p:oleObj name="Equation" r:id="rId2" imgW="5839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0" y="2689225"/>
                        <a:ext cx="1341438" cy="163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8153400" y="4856163"/>
          <a:ext cx="2070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4856163"/>
                        <a:ext cx="2070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7848603" y="6151566"/>
          <a:ext cx="2303463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02960" imgH="241200" progId="Equation.3">
                  <p:embed/>
                </p:oleObj>
              </mc:Choice>
              <mc:Fallback>
                <p:oleObj name="Equation" r:id="rId6" imgW="1002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3" y="6151566"/>
                        <a:ext cx="2303463" cy="554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8231188" y="1046166"/>
          <a:ext cx="1631950" cy="16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11000" imgH="711000" progId="Equation.3">
                  <p:embed/>
                </p:oleObj>
              </mc:Choice>
              <mc:Fallback>
                <p:oleObj name="Equation" r:id="rId8" imgW="7110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1188" y="1046166"/>
                        <a:ext cx="1631950" cy="163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20173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/>
              <a:t>Another problem solved by homogeneous coordinates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 flipH="1" flipV="1">
            <a:off x="3962400" y="35814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24200" y="28956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4724400" y="37338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429000" y="35814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11" name="TextBox 12"/>
          <p:cNvSpPr txBox="1">
            <a:spLocks noChangeArrowheads="1"/>
          </p:cNvSpPr>
          <p:nvPr/>
        </p:nvSpPr>
        <p:spPr bwMode="auto">
          <a:xfrm>
            <a:off x="4267200" y="2209803"/>
            <a:ext cx="3505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sz="2000" dirty="0">
                <a:solidFill>
                  <a:prstClr val="black"/>
                </a:solidFill>
              </a:rPr>
              <a:t>Cartesian:  </a:t>
            </a:r>
            <a:r>
              <a:rPr lang="en-US" sz="2000" dirty="0">
                <a:solidFill>
                  <a:srgbClr val="1F497D"/>
                </a:solidFill>
              </a:rPr>
              <a:t>(</a:t>
            </a:r>
            <a:r>
              <a:rPr lang="en-US" sz="2000" dirty="0" err="1">
                <a:solidFill>
                  <a:srgbClr val="1F497D"/>
                </a:solidFill>
              </a:rPr>
              <a:t>Inf</a:t>
            </a:r>
            <a:r>
              <a:rPr lang="en-US" sz="2000" dirty="0">
                <a:solidFill>
                  <a:srgbClr val="1F497D"/>
                </a:solidFill>
              </a:rPr>
              <a:t>, </a:t>
            </a:r>
            <a:r>
              <a:rPr lang="en-US" sz="2000" dirty="0" err="1">
                <a:solidFill>
                  <a:srgbClr val="1F497D"/>
                </a:solidFill>
              </a:rPr>
              <a:t>Inf</a:t>
            </a:r>
            <a:r>
              <a:rPr lang="en-US" sz="2000" dirty="0">
                <a:solidFill>
                  <a:srgbClr val="1F497D"/>
                </a:solidFill>
              </a:rPr>
              <a:t>)</a:t>
            </a:r>
          </a:p>
          <a:p>
            <a:pPr marL="0" lvl="1"/>
            <a:r>
              <a:rPr lang="en-US" sz="2000" dirty="0">
                <a:solidFill>
                  <a:prstClr val="black"/>
                </a:solidFill>
              </a:rPr>
              <a:t>Homogeneous:  </a:t>
            </a:r>
            <a:r>
              <a:rPr lang="en-US" sz="2000" dirty="0">
                <a:solidFill>
                  <a:srgbClr val="1F497D"/>
                </a:solidFill>
              </a:rPr>
              <a:t>(1, 1, 0)</a:t>
            </a:r>
          </a:p>
        </p:txBody>
      </p:sp>
      <p:sp>
        <p:nvSpPr>
          <p:cNvPr id="47112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7467600" cy="1219200"/>
          </a:xfrm>
        </p:spPr>
        <p:txBody>
          <a:bodyPr/>
          <a:lstStyle/>
          <a:p>
            <a:pPr eaLnBrk="1" hangingPunct="1"/>
            <a:endParaRPr lang="en-US"/>
          </a:p>
          <a:p>
            <a:pPr eaLnBrk="1" hangingPunct="1">
              <a:buFont typeface="Arial" charset="0"/>
              <a:buNone/>
            </a:pPr>
            <a:r>
              <a:rPr lang="en-US"/>
              <a:t>	Intersection of parallel lines</a:t>
            </a:r>
          </a:p>
        </p:txBody>
      </p:sp>
      <p:sp>
        <p:nvSpPr>
          <p:cNvPr id="47113" name="TextBox 10"/>
          <p:cNvSpPr txBox="1">
            <a:spLocks noChangeArrowheads="1"/>
          </p:cNvSpPr>
          <p:nvPr/>
        </p:nvSpPr>
        <p:spPr bwMode="auto">
          <a:xfrm>
            <a:off x="7315200" y="2133603"/>
            <a:ext cx="3505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sz="2000" dirty="0">
                <a:solidFill>
                  <a:prstClr val="black"/>
                </a:solidFill>
              </a:rPr>
              <a:t>Cartesian: 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Inf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Inf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endParaRPr lang="en-US" sz="2000" dirty="0">
              <a:solidFill>
                <a:srgbClr val="1F497D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Homogeneous:  </a:t>
            </a:r>
            <a:r>
              <a:rPr lang="en-US" sz="2000" dirty="0">
                <a:solidFill>
                  <a:srgbClr val="FF0000"/>
                </a:solidFill>
              </a:rPr>
              <a:t>(1, 2, 0) </a:t>
            </a:r>
          </a:p>
        </p:txBody>
      </p:sp>
    </p:spTree>
    <p:extLst>
      <p:ext uri="{BB962C8B-B14F-4D97-AF65-F5344CB8AC3E}">
        <p14:creationId xmlns:p14="http://schemas.microsoft.com/office/powerpoint/2010/main" val="259153764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139238" y="0"/>
            <a:ext cx="15287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Slide Credit: </a:t>
            </a:r>
            <a:r>
              <a:rPr lang="en-US" sz="1050" dirty="0" err="1">
                <a:solidFill>
                  <a:prstClr val="black"/>
                </a:solidFill>
              </a:rPr>
              <a:t>Savarese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981200" y="0"/>
            <a:ext cx="8229600" cy="914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Projection matrix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2646363" y="4267200"/>
          <a:ext cx="2976562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52200" imgH="215640" progId="Equation.3">
                  <p:embed/>
                </p:oleObj>
              </mc:Choice>
              <mc:Fallback>
                <p:oleObj name="Equation" r:id="rId3" imgW="952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63" y="4267200"/>
                        <a:ext cx="2976562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Box 11"/>
          <p:cNvSpPr txBox="1">
            <a:spLocks noChangeArrowheads="1"/>
          </p:cNvSpPr>
          <p:nvPr/>
        </p:nvSpPr>
        <p:spPr bwMode="auto">
          <a:xfrm>
            <a:off x="5943603" y="4191000"/>
            <a:ext cx="339522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x</a:t>
            </a:r>
            <a:r>
              <a:rPr lang="en-US" dirty="0">
                <a:solidFill>
                  <a:prstClr val="black"/>
                </a:solidFill>
              </a:rPr>
              <a:t>: Image Coordinates: (u,v,1)</a:t>
            </a:r>
          </a:p>
          <a:p>
            <a:r>
              <a:rPr lang="en-US" b="1" dirty="0">
                <a:solidFill>
                  <a:prstClr val="black"/>
                </a:solidFill>
              </a:rPr>
              <a:t>K</a:t>
            </a:r>
            <a:r>
              <a:rPr lang="en-US" dirty="0">
                <a:solidFill>
                  <a:prstClr val="black"/>
                </a:solidFill>
              </a:rPr>
              <a:t>: Intrinsic Matrix (3x3)</a:t>
            </a:r>
          </a:p>
          <a:p>
            <a:r>
              <a:rPr lang="en-US" b="1" dirty="0">
                <a:solidFill>
                  <a:prstClr val="black"/>
                </a:solidFill>
              </a:rPr>
              <a:t>R</a:t>
            </a:r>
            <a:r>
              <a:rPr lang="en-US" dirty="0">
                <a:solidFill>
                  <a:prstClr val="black"/>
                </a:solidFill>
              </a:rPr>
              <a:t>: Rotation (3x3) </a:t>
            </a:r>
          </a:p>
          <a:p>
            <a:r>
              <a:rPr lang="en-US" b="1" dirty="0">
                <a:solidFill>
                  <a:prstClr val="black"/>
                </a:solidFill>
              </a:rPr>
              <a:t>t</a:t>
            </a:r>
            <a:r>
              <a:rPr lang="en-US" dirty="0">
                <a:solidFill>
                  <a:prstClr val="black"/>
                </a:solidFill>
              </a:rPr>
              <a:t>: Translation (3x1)</a:t>
            </a:r>
          </a:p>
          <a:p>
            <a:r>
              <a:rPr lang="en-US" b="1" dirty="0">
                <a:solidFill>
                  <a:prstClr val="black"/>
                </a:solidFill>
              </a:rPr>
              <a:t>X</a:t>
            </a:r>
            <a:r>
              <a:rPr lang="en-US" dirty="0">
                <a:solidFill>
                  <a:prstClr val="black"/>
                </a:solidFill>
              </a:rPr>
              <a:t>: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World Coordinates: (X,Y,Z,1)</a:t>
            </a:r>
          </a:p>
        </p:txBody>
      </p:sp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1295403"/>
            <a:ext cx="66294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Line 12"/>
          <p:cNvSpPr>
            <a:spLocks noChangeShapeType="1"/>
          </p:cNvSpPr>
          <p:nvPr/>
        </p:nvSpPr>
        <p:spPr bwMode="auto">
          <a:xfrm flipV="1">
            <a:off x="9220200" y="1219203"/>
            <a:ext cx="0" cy="1216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04" name="Line 13"/>
          <p:cNvSpPr>
            <a:spLocks noChangeShapeType="1"/>
          </p:cNvSpPr>
          <p:nvPr/>
        </p:nvSpPr>
        <p:spPr bwMode="auto">
          <a:xfrm flipH="1">
            <a:off x="8686800" y="2438400"/>
            <a:ext cx="533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05" name="Line 14"/>
          <p:cNvSpPr>
            <a:spLocks noChangeShapeType="1"/>
          </p:cNvSpPr>
          <p:nvPr/>
        </p:nvSpPr>
        <p:spPr bwMode="auto">
          <a:xfrm>
            <a:off x="9220200" y="2438400"/>
            <a:ext cx="6858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06" name="Text Box 15"/>
          <p:cNvSpPr txBox="1">
            <a:spLocks noChangeArrowheads="1"/>
          </p:cNvSpPr>
          <p:nvPr/>
        </p:nvSpPr>
        <p:spPr bwMode="auto">
          <a:xfrm>
            <a:off x="9220200" y="2667003"/>
            <a:ext cx="184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07" name="Text Box 16"/>
          <p:cNvSpPr txBox="1">
            <a:spLocks noChangeArrowheads="1"/>
          </p:cNvSpPr>
          <p:nvPr/>
        </p:nvSpPr>
        <p:spPr bwMode="auto">
          <a:xfrm>
            <a:off x="9144000" y="2498725"/>
            <a:ext cx="50687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O</a:t>
            </a:r>
            <a:r>
              <a:rPr lang="en-US" sz="2000" baseline="-25000">
                <a:solidFill>
                  <a:prstClr val="black"/>
                </a:solidFill>
              </a:rPr>
              <a:t>w</a:t>
            </a:r>
          </a:p>
        </p:txBody>
      </p:sp>
      <p:sp>
        <p:nvSpPr>
          <p:cNvPr id="4108" name="Text Box 17"/>
          <p:cNvSpPr txBox="1">
            <a:spLocks noChangeArrowheads="1"/>
          </p:cNvSpPr>
          <p:nvPr/>
        </p:nvSpPr>
        <p:spPr bwMode="auto">
          <a:xfrm>
            <a:off x="8458200" y="2971803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i</a:t>
            </a:r>
            <a:r>
              <a:rPr lang="en-US" sz="2000" baseline="-25000">
                <a:solidFill>
                  <a:prstClr val="black"/>
                </a:solidFill>
              </a:rPr>
              <a:t>w</a:t>
            </a:r>
          </a:p>
        </p:txBody>
      </p:sp>
      <p:sp>
        <p:nvSpPr>
          <p:cNvPr id="4109" name="Text Box 18"/>
          <p:cNvSpPr txBox="1">
            <a:spLocks noChangeArrowheads="1"/>
          </p:cNvSpPr>
          <p:nvPr/>
        </p:nvSpPr>
        <p:spPr bwMode="auto">
          <a:xfrm>
            <a:off x="9525000" y="2057403"/>
            <a:ext cx="4397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k</a:t>
            </a:r>
            <a:r>
              <a:rPr lang="en-US" sz="2000" baseline="-25000">
                <a:solidFill>
                  <a:prstClr val="black"/>
                </a:solidFill>
              </a:rPr>
              <a:t>w</a:t>
            </a:r>
          </a:p>
        </p:txBody>
      </p:sp>
      <p:sp>
        <p:nvSpPr>
          <p:cNvPr id="4110" name="Text Box 19"/>
          <p:cNvSpPr txBox="1">
            <a:spLocks noChangeArrowheads="1"/>
          </p:cNvSpPr>
          <p:nvPr/>
        </p:nvSpPr>
        <p:spPr bwMode="auto">
          <a:xfrm>
            <a:off x="9296400" y="1143003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j</a:t>
            </a:r>
            <a:r>
              <a:rPr lang="en-US" sz="2000" baseline="-25000">
                <a:solidFill>
                  <a:prstClr val="black"/>
                </a:solidFill>
              </a:rPr>
              <a:t>w</a:t>
            </a:r>
          </a:p>
        </p:txBody>
      </p:sp>
      <p:sp>
        <p:nvSpPr>
          <p:cNvPr id="4111" name="Freeform 22"/>
          <p:cNvSpPr>
            <a:spLocks/>
          </p:cNvSpPr>
          <p:nvPr/>
        </p:nvSpPr>
        <p:spPr bwMode="auto">
          <a:xfrm>
            <a:off x="5791200" y="1358900"/>
            <a:ext cx="3200400" cy="469900"/>
          </a:xfrm>
          <a:custGeom>
            <a:avLst/>
            <a:gdLst>
              <a:gd name="T0" fmla="*/ 0 w 2016"/>
              <a:gd name="T1" fmla="*/ 2147483647 h 296"/>
              <a:gd name="T2" fmla="*/ 2147483647 w 2016"/>
              <a:gd name="T3" fmla="*/ 2147483647 h 296"/>
              <a:gd name="T4" fmla="*/ 2147483647 w 2016"/>
              <a:gd name="T5" fmla="*/ 2147483647 h 296"/>
              <a:gd name="T6" fmla="*/ 2147483647 w 2016"/>
              <a:gd name="T7" fmla="*/ 2147483647 h 296"/>
              <a:gd name="T8" fmla="*/ 0 60000 65536"/>
              <a:gd name="T9" fmla="*/ 0 60000 65536"/>
              <a:gd name="T10" fmla="*/ 0 60000 65536"/>
              <a:gd name="T11" fmla="*/ 0 60000 65536"/>
              <a:gd name="T12" fmla="*/ 0 w 2016"/>
              <a:gd name="T13" fmla="*/ 0 h 296"/>
              <a:gd name="T14" fmla="*/ 2016 w 2016"/>
              <a:gd name="T15" fmla="*/ 296 h 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" h="296">
                <a:moveTo>
                  <a:pt x="0" y="296"/>
                </a:moveTo>
                <a:cubicBezTo>
                  <a:pt x="188" y="224"/>
                  <a:pt x="376" y="152"/>
                  <a:pt x="624" y="104"/>
                </a:cubicBezTo>
                <a:cubicBezTo>
                  <a:pt x="872" y="56"/>
                  <a:pt x="1256" y="16"/>
                  <a:pt x="1488" y="8"/>
                </a:cubicBezTo>
                <a:cubicBezTo>
                  <a:pt x="1720" y="0"/>
                  <a:pt x="1868" y="28"/>
                  <a:pt x="2016" y="56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12" name="Text Box 23"/>
          <p:cNvSpPr txBox="1">
            <a:spLocks noChangeArrowheads="1"/>
          </p:cNvSpPr>
          <p:nvPr/>
        </p:nvSpPr>
        <p:spPr bwMode="auto">
          <a:xfrm>
            <a:off x="6705600" y="990603"/>
            <a:ext cx="4968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R,t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0432" y="1781175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46366" y="3048000"/>
            <a:ext cx="4016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363870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/>
              <a:t>Object Recognition (CVPR 2006)</a:t>
            </a:r>
          </a:p>
          <a:p>
            <a:pPr>
              <a:buFont typeface="Arial" charset="0"/>
              <a:buNone/>
            </a:pPr>
            <a:endParaRPr lang="en-US"/>
          </a:p>
          <a:p>
            <a:pPr>
              <a:buFont typeface="Arial" charset="0"/>
              <a:buNone/>
            </a:pPr>
            <a:endParaRPr lang="en-US"/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514603"/>
            <a:ext cx="87630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1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/>
              <a:t>Inserting photographed objects into images (SIGGRAPH 2007)</a:t>
            </a:r>
          </a:p>
          <a:p>
            <a:pPr>
              <a:buFont typeface="Arial" charset="0"/>
              <a:buNone/>
            </a:pPr>
            <a:endParaRPr lang="en-US"/>
          </a:p>
          <a:p>
            <a:pPr>
              <a:buFont typeface="Arial" charset="0"/>
              <a:buNone/>
            </a:pPr>
            <a:endParaRPr lang="en-US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2590800"/>
            <a:ext cx="36576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2590800"/>
            <a:ext cx="36576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0" name="TextBox 5"/>
          <p:cNvSpPr txBox="1">
            <a:spLocks noChangeArrowheads="1"/>
          </p:cNvSpPr>
          <p:nvPr/>
        </p:nvSpPr>
        <p:spPr bwMode="auto">
          <a:xfrm>
            <a:off x="3505200" y="5410200"/>
            <a:ext cx="979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Original</a:t>
            </a:r>
          </a:p>
        </p:txBody>
      </p:sp>
      <p:sp>
        <p:nvSpPr>
          <p:cNvPr id="52231" name="TextBox 6"/>
          <p:cNvSpPr txBox="1">
            <a:spLocks noChangeArrowheads="1"/>
          </p:cNvSpPr>
          <p:nvPr/>
        </p:nvSpPr>
        <p:spPr bwMode="auto">
          <a:xfrm>
            <a:off x="7543800" y="5410200"/>
            <a:ext cx="1004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819598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Model</a:t>
            </a:r>
          </a:p>
        </p:txBody>
      </p:sp>
      <p:graphicFrame>
        <p:nvGraphicFramePr>
          <p:cNvPr id="42" name="Object 3"/>
          <p:cNvGraphicFramePr>
            <a:graphicFrameLocks noChangeAspect="1"/>
          </p:cNvGraphicFramePr>
          <p:nvPr/>
        </p:nvGraphicFramePr>
        <p:xfrm>
          <a:off x="2743203" y="5456237"/>
          <a:ext cx="29368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215640" progId="Equation.3">
                  <p:embed/>
                </p:oleObj>
              </mc:Choice>
              <mc:Fallback>
                <p:oleObj name="Equation" r:id="rId2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3" y="5456237"/>
                        <a:ext cx="293687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11"/>
          <p:cNvSpPr txBox="1">
            <a:spLocks noChangeArrowheads="1"/>
          </p:cNvSpPr>
          <p:nvPr/>
        </p:nvSpPr>
        <p:spPr bwMode="auto">
          <a:xfrm>
            <a:off x="6019803" y="5380040"/>
            <a:ext cx="3395663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x</a:t>
            </a:r>
            <a:r>
              <a:rPr lang="en-US" dirty="0">
                <a:solidFill>
                  <a:prstClr val="black"/>
                </a:solidFill>
              </a:rPr>
              <a:t>: Image Coordinates: (u,v,1)</a:t>
            </a:r>
          </a:p>
          <a:p>
            <a:r>
              <a:rPr lang="en-US" b="1" dirty="0">
                <a:solidFill>
                  <a:prstClr val="black"/>
                </a:solidFill>
              </a:rPr>
              <a:t>K</a:t>
            </a:r>
            <a:r>
              <a:rPr lang="en-US" dirty="0">
                <a:solidFill>
                  <a:prstClr val="black"/>
                </a:solidFill>
              </a:rPr>
              <a:t>: Intrinsic Matrix (3x3)</a:t>
            </a:r>
          </a:p>
          <a:p>
            <a:r>
              <a:rPr lang="en-US" b="1" dirty="0">
                <a:solidFill>
                  <a:prstClr val="black"/>
                </a:solidFill>
              </a:rPr>
              <a:t>R</a:t>
            </a:r>
            <a:r>
              <a:rPr lang="en-US" dirty="0">
                <a:solidFill>
                  <a:prstClr val="black"/>
                </a:solidFill>
              </a:rPr>
              <a:t>: Rotation (3x3) </a:t>
            </a:r>
          </a:p>
          <a:p>
            <a:r>
              <a:rPr lang="en-US" b="1" dirty="0">
                <a:solidFill>
                  <a:prstClr val="black"/>
                </a:solidFill>
              </a:rPr>
              <a:t>t</a:t>
            </a:r>
            <a:r>
              <a:rPr lang="en-US" dirty="0">
                <a:solidFill>
                  <a:prstClr val="black"/>
                </a:solidFill>
              </a:rPr>
              <a:t>: Translation (3x1)</a:t>
            </a:r>
          </a:p>
          <a:p>
            <a:r>
              <a:rPr lang="en-US" b="1" dirty="0">
                <a:solidFill>
                  <a:prstClr val="black"/>
                </a:solidFill>
              </a:rPr>
              <a:t>X</a:t>
            </a:r>
            <a:r>
              <a:rPr lang="en-US" dirty="0">
                <a:solidFill>
                  <a:prstClr val="black"/>
                </a:solidFill>
              </a:rPr>
              <a:t>: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World Coordinates: (X,Y,Z,1)</a:t>
            </a:r>
          </a:p>
        </p:txBody>
      </p:sp>
    </p:spTree>
    <p:extLst>
      <p:ext uri="{BB962C8B-B14F-4D97-AF65-F5344CB8AC3E}">
        <p14:creationId xmlns:p14="http://schemas.microsoft.com/office/powerpoint/2010/main" val="15189863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2590803" y="54102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440" imgH="215640" progId="Equation.3">
                  <p:embed/>
                </p:oleObj>
              </mc:Choice>
              <mc:Fallback>
                <p:oleObj name="Equation" r:id="rId3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3" y="541020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7"/>
          <p:cNvGraphicFramePr>
            <a:graphicFrameLocks noChangeAspect="1"/>
          </p:cNvGraphicFramePr>
          <p:nvPr/>
        </p:nvGraphicFramePr>
        <p:xfrm>
          <a:off x="6024563" y="4711700"/>
          <a:ext cx="3516312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50960" imgH="927000" progId="Equation.3">
                  <p:embed/>
                </p:oleObj>
              </mc:Choice>
              <mc:Fallback>
                <p:oleObj name="Equation" r:id="rId5" imgW="16509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4711700"/>
                        <a:ext cx="3516312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7136475" y="5045825"/>
            <a:ext cx="1371600" cy="1295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125" name="Line 9"/>
          <p:cNvSpPr>
            <a:spLocks noChangeShapeType="1"/>
          </p:cNvSpPr>
          <p:nvPr/>
        </p:nvSpPr>
        <p:spPr bwMode="auto">
          <a:xfrm flipV="1">
            <a:off x="8153400" y="4648200"/>
            <a:ext cx="381000" cy="3810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126" name="Text Box 10"/>
          <p:cNvSpPr txBox="1">
            <a:spLocks noChangeArrowheads="1"/>
          </p:cNvSpPr>
          <p:nvPr/>
        </p:nvSpPr>
        <p:spPr bwMode="auto">
          <a:xfrm>
            <a:off x="8534400" y="42672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</a:rPr>
              <a:t>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3" y="6604000"/>
            <a:ext cx="1528763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Slide Credit: </a:t>
            </a:r>
            <a:r>
              <a:rPr lang="en-US" sz="1050" dirty="0" err="1">
                <a:solidFill>
                  <a:prstClr val="black"/>
                </a:solidFill>
              </a:rPr>
              <a:t>Savarese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981200" y="0"/>
            <a:ext cx="8229600" cy="914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Projection matrix</a:t>
            </a:r>
          </a:p>
        </p:txBody>
      </p:sp>
      <p:sp>
        <p:nvSpPr>
          <p:cNvPr id="5129" name="TextBox 17"/>
          <p:cNvSpPr txBox="1">
            <a:spLocks noChangeArrowheads="1"/>
          </p:cNvSpPr>
          <p:nvPr/>
        </p:nvSpPr>
        <p:spPr bwMode="auto">
          <a:xfrm>
            <a:off x="3043241" y="3276603"/>
            <a:ext cx="3076575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Unit aspect ratio</a:t>
            </a:r>
          </a:p>
          <a:p>
            <a:pPr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Optical center at (0,0)</a:t>
            </a:r>
          </a:p>
          <a:p>
            <a:pPr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No skew</a:t>
            </a:r>
          </a:p>
        </p:txBody>
      </p:sp>
      <p:sp>
        <p:nvSpPr>
          <p:cNvPr id="5130" name="TextBox 20"/>
          <p:cNvSpPr txBox="1">
            <a:spLocks noChangeArrowheads="1"/>
          </p:cNvSpPr>
          <p:nvPr/>
        </p:nvSpPr>
        <p:spPr bwMode="auto">
          <a:xfrm>
            <a:off x="6096003" y="3276603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Camera at (0,0,0)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562600" y="55626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13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35288" y="762000"/>
            <a:ext cx="60563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962900" y="1236662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2859" y="2357543"/>
            <a:ext cx="4016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16271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2590803" y="54102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440" imgH="215640" progId="Equation.3">
                  <p:embed/>
                </p:oleObj>
              </mc:Choice>
              <mc:Fallback>
                <p:oleObj name="Equation" r:id="rId3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3" y="541020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7"/>
          <p:cNvGraphicFramePr>
            <a:graphicFrameLocks noChangeAspect="1"/>
          </p:cNvGraphicFramePr>
          <p:nvPr/>
        </p:nvGraphicFramePr>
        <p:xfrm>
          <a:off x="6024563" y="4711700"/>
          <a:ext cx="3516312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50960" imgH="927000" progId="Equation.3">
                  <p:embed/>
                </p:oleObj>
              </mc:Choice>
              <mc:Fallback>
                <p:oleObj name="Equation" r:id="rId5" imgW="16509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4711700"/>
                        <a:ext cx="3516312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24003" y="6604000"/>
            <a:ext cx="1528763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Slide Credit: </a:t>
            </a:r>
            <a:r>
              <a:rPr lang="en-US" sz="1050" dirty="0" err="1">
                <a:solidFill>
                  <a:prstClr val="black"/>
                </a:solidFill>
              </a:rPr>
              <a:t>Savarese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981200" y="0"/>
            <a:ext cx="8229600" cy="914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Projection matrix</a:t>
            </a:r>
          </a:p>
        </p:txBody>
      </p:sp>
      <p:sp>
        <p:nvSpPr>
          <p:cNvPr id="5129" name="TextBox 17"/>
          <p:cNvSpPr txBox="1">
            <a:spLocks noChangeArrowheads="1"/>
          </p:cNvSpPr>
          <p:nvPr/>
        </p:nvSpPr>
        <p:spPr bwMode="auto">
          <a:xfrm>
            <a:off x="3043241" y="3276603"/>
            <a:ext cx="3076575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000">
                <a:solidFill>
                  <a:prstClr val="black"/>
                </a:solidFill>
              </a:rPr>
              <a:t>Unit aspect ratio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Optical center at (0,0)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No skew</a:t>
            </a:r>
          </a:p>
        </p:txBody>
      </p:sp>
      <p:sp>
        <p:nvSpPr>
          <p:cNvPr id="5130" name="TextBox 20"/>
          <p:cNvSpPr txBox="1">
            <a:spLocks noChangeArrowheads="1"/>
          </p:cNvSpPr>
          <p:nvPr/>
        </p:nvSpPr>
        <p:spPr bwMode="auto">
          <a:xfrm>
            <a:off x="6096003" y="3276603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Camera at (0,0,0)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562600" y="55626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13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35288" y="762000"/>
            <a:ext cx="60563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962900" y="1236662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2859" y="2357543"/>
            <a:ext cx="4016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90145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Remove assumption: known optical center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2581278" y="38100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440" imgH="215640" progId="Equation.3">
                  <p:embed/>
                </p:oleObj>
              </mc:Choice>
              <mc:Fallback>
                <p:oleObj name="Equation" r:id="rId2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8" y="381000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7"/>
          <p:cNvGraphicFramePr>
            <a:graphicFrameLocks noChangeAspect="1"/>
          </p:cNvGraphicFramePr>
          <p:nvPr/>
        </p:nvGraphicFramePr>
        <p:xfrm>
          <a:off x="6169028" y="3111500"/>
          <a:ext cx="3654425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14320" imgH="927000" progId="Equation.3">
                  <p:embed/>
                </p:oleObj>
              </mc:Choice>
              <mc:Fallback>
                <p:oleObj name="Equation" r:id="rId4" imgW="17143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28" y="3111500"/>
                        <a:ext cx="3654425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8"/>
          <p:cNvSpPr>
            <a:spLocks noChangeArrowheads="1"/>
          </p:cNvSpPr>
          <p:nvPr/>
        </p:nvSpPr>
        <p:spPr bwMode="auto">
          <a:xfrm>
            <a:off x="7331825" y="3352800"/>
            <a:ext cx="13716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50" name="TextBox 9"/>
          <p:cNvSpPr txBox="1">
            <a:spLocks noChangeArrowheads="1"/>
          </p:cNvSpPr>
          <p:nvPr/>
        </p:nvSpPr>
        <p:spPr bwMode="auto">
          <a:xfrm>
            <a:off x="3033716" y="1676400"/>
            <a:ext cx="3076575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000">
                <a:solidFill>
                  <a:prstClr val="black"/>
                </a:solidFill>
              </a:rPr>
              <a:t>Unit aspect ratio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No skew</a:t>
            </a:r>
          </a:p>
        </p:txBody>
      </p:sp>
      <p:sp>
        <p:nvSpPr>
          <p:cNvPr id="6151" name="TextBox 10"/>
          <p:cNvSpPr txBox="1">
            <a:spLocks noChangeArrowheads="1"/>
          </p:cNvSpPr>
          <p:nvPr/>
        </p:nvSpPr>
        <p:spPr bwMode="auto">
          <a:xfrm>
            <a:off x="6086478" y="1676403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6388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1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2" descr="C:\comp_photo\feifei_slides\feifei_slid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8534400" y="6477003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Gill Sans" charset="0"/>
              </a:rPr>
              <a:t>Slide credit Fei Fei Li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A5A0A-C665-50DC-A603-5E88223FFC69}"/>
              </a:ext>
            </a:extLst>
          </p:cNvPr>
          <p:cNvSpPr/>
          <p:nvPr/>
        </p:nvSpPr>
        <p:spPr>
          <a:xfrm>
            <a:off x="5486400" y="4876800"/>
            <a:ext cx="44196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58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 assumption: square pixels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2581278" y="38100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440" imgH="215640" progId="Equation.3">
                  <p:embed/>
                </p:oleObj>
              </mc:Choice>
              <mc:Fallback>
                <p:oleObj name="Equation" r:id="rId2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8" y="381000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7"/>
          <p:cNvGraphicFramePr>
            <a:graphicFrameLocks noChangeAspect="1"/>
          </p:cNvGraphicFramePr>
          <p:nvPr/>
        </p:nvGraphicFramePr>
        <p:xfrm>
          <a:off x="6142041" y="3073400"/>
          <a:ext cx="3652837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14320" imgH="927000" progId="Equation.3">
                  <p:embed/>
                </p:oleObj>
              </mc:Choice>
              <mc:Fallback>
                <p:oleObj name="Equation" r:id="rId4" imgW="17143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2041" y="3073400"/>
                        <a:ext cx="3652837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8"/>
          <p:cNvSpPr>
            <a:spLocks noChangeArrowheads="1"/>
          </p:cNvSpPr>
          <p:nvPr/>
        </p:nvSpPr>
        <p:spPr bwMode="auto">
          <a:xfrm>
            <a:off x="7272250" y="3352800"/>
            <a:ext cx="14478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174" name="TextBox 9"/>
          <p:cNvSpPr txBox="1">
            <a:spLocks noChangeArrowheads="1"/>
          </p:cNvSpPr>
          <p:nvPr/>
        </p:nvSpPr>
        <p:spPr bwMode="auto">
          <a:xfrm>
            <a:off x="3033716" y="1676400"/>
            <a:ext cx="307657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No skew</a:t>
            </a:r>
          </a:p>
        </p:txBody>
      </p:sp>
      <p:sp>
        <p:nvSpPr>
          <p:cNvPr id="7175" name="TextBox 10"/>
          <p:cNvSpPr txBox="1">
            <a:spLocks noChangeArrowheads="1"/>
          </p:cNvSpPr>
          <p:nvPr/>
        </p:nvSpPr>
        <p:spPr bwMode="auto">
          <a:xfrm>
            <a:off x="6086478" y="1676403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5626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168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Remove assumption: non-skewed pixels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2581278" y="38100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440" imgH="215640" progId="Equation.3">
                  <p:embed/>
                </p:oleObj>
              </mc:Choice>
              <mc:Fallback>
                <p:oleObj name="Equation" r:id="rId2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8" y="381000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7"/>
          <p:cNvGraphicFramePr>
            <a:graphicFrameLocks noChangeAspect="1"/>
          </p:cNvGraphicFramePr>
          <p:nvPr/>
        </p:nvGraphicFramePr>
        <p:xfrm>
          <a:off x="6167441" y="3111500"/>
          <a:ext cx="3654425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14320" imgH="927000" progId="Equation.3">
                  <p:embed/>
                </p:oleObj>
              </mc:Choice>
              <mc:Fallback>
                <p:oleObj name="Equation" r:id="rId4" imgW="17143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41" y="3111500"/>
                        <a:ext cx="3654425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8"/>
          <p:cNvSpPr>
            <a:spLocks noChangeArrowheads="1"/>
          </p:cNvSpPr>
          <p:nvPr/>
        </p:nvSpPr>
        <p:spPr bwMode="auto">
          <a:xfrm>
            <a:off x="7272250" y="3386050"/>
            <a:ext cx="14478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198" name="TextBox 9"/>
          <p:cNvSpPr txBox="1">
            <a:spLocks noChangeArrowheads="1"/>
          </p:cNvSpPr>
          <p:nvPr/>
        </p:nvSpPr>
        <p:spPr bwMode="auto">
          <a:xfrm>
            <a:off x="3033716" y="1676403"/>
            <a:ext cx="3076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Intrinsic Assumptions</a:t>
            </a:r>
          </a:p>
        </p:txBody>
      </p:sp>
      <p:sp>
        <p:nvSpPr>
          <p:cNvPr id="8199" name="TextBox 10"/>
          <p:cNvSpPr txBox="1">
            <a:spLocks noChangeArrowheads="1"/>
          </p:cNvSpPr>
          <p:nvPr/>
        </p:nvSpPr>
        <p:spPr bwMode="auto">
          <a:xfrm>
            <a:off x="6086478" y="1676403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4864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201" name="TextBox 8"/>
          <p:cNvSpPr txBox="1">
            <a:spLocks noChangeArrowheads="1"/>
          </p:cNvSpPr>
          <p:nvPr/>
        </p:nvSpPr>
        <p:spPr bwMode="auto">
          <a:xfrm>
            <a:off x="2819403" y="6488116"/>
            <a:ext cx="6088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Note: different books use different notation for parameters</a:t>
            </a:r>
          </a:p>
        </p:txBody>
      </p:sp>
    </p:spTree>
    <p:extLst>
      <p:ext uri="{BB962C8B-B14F-4D97-AF65-F5344CB8AC3E}">
        <p14:creationId xmlns:p14="http://schemas.microsoft.com/office/powerpoint/2010/main" val="4153680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Oriented and Translated Camera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286003"/>
            <a:ext cx="66294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Line 12"/>
          <p:cNvSpPr>
            <a:spLocks noChangeShapeType="1"/>
          </p:cNvSpPr>
          <p:nvPr/>
        </p:nvSpPr>
        <p:spPr bwMode="auto">
          <a:xfrm flipV="1">
            <a:off x="8839200" y="2209803"/>
            <a:ext cx="152400" cy="1216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4277" name="Line 13"/>
          <p:cNvSpPr>
            <a:spLocks noChangeShapeType="1"/>
          </p:cNvSpPr>
          <p:nvPr/>
        </p:nvSpPr>
        <p:spPr bwMode="auto">
          <a:xfrm flipH="1">
            <a:off x="8229600" y="3429000"/>
            <a:ext cx="609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4278" name="Line 14"/>
          <p:cNvSpPr>
            <a:spLocks noChangeShapeType="1"/>
          </p:cNvSpPr>
          <p:nvPr/>
        </p:nvSpPr>
        <p:spPr bwMode="auto">
          <a:xfrm>
            <a:off x="8839200" y="3429000"/>
            <a:ext cx="762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4279" name="Text Box 15"/>
          <p:cNvSpPr txBox="1">
            <a:spLocks noChangeArrowheads="1"/>
          </p:cNvSpPr>
          <p:nvPr/>
        </p:nvSpPr>
        <p:spPr bwMode="auto">
          <a:xfrm>
            <a:off x="8839200" y="3657603"/>
            <a:ext cx="184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4280" name="Text Box 16"/>
          <p:cNvSpPr txBox="1">
            <a:spLocks noChangeArrowheads="1"/>
          </p:cNvSpPr>
          <p:nvPr/>
        </p:nvSpPr>
        <p:spPr bwMode="auto">
          <a:xfrm>
            <a:off x="8763000" y="3489325"/>
            <a:ext cx="50687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O</a:t>
            </a:r>
            <a:r>
              <a:rPr lang="en-US" sz="2000" baseline="-25000">
                <a:solidFill>
                  <a:prstClr val="black"/>
                </a:solidFill>
              </a:rPr>
              <a:t>w</a:t>
            </a:r>
          </a:p>
        </p:txBody>
      </p:sp>
      <p:sp>
        <p:nvSpPr>
          <p:cNvPr id="54281" name="Text Box 17"/>
          <p:cNvSpPr txBox="1">
            <a:spLocks noChangeArrowheads="1"/>
          </p:cNvSpPr>
          <p:nvPr/>
        </p:nvSpPr>
        <p:spPr bwMode="auto">
          <a:xfrm>
            <a:off x="8077200" y="3962403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i</a:t>
            </a:r>
            <a:r>
              <a:rPr lang="en-US" sz="2000" baseline="-25000">
                <a:solidFill>
                  <a:prstClr val="black"/>
                </a:solidFill>
              </a:rPr>
              <a:t>w</a:t>
            </a:r>
          </a:p>
        </p:txBody>
      </p:sp>
      <p:sp>
        <p:nvSpPr>
          <p:cNvPr id="54282" name="Text Box 18"/>
          <p:cNvSpPr txBox="1">
            <a:spLocks noChangeArrowheads="1"/>
          </p:cNvSpPr>
          <p:nvPr/>
        </p:nvSpPr>
        <p:spPr bwMode="auto">
          <a:xfrm>
            <a:off x="9144000" y="3048003"/>
            <a:ext cx="4397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k</a:t>
            </a:r>
            <a:r>
              <a:rPr lang="en-US" sz="2000" baseline="-25000">
                <a:solidFill>
                  <a:prstClr val="black"/>
                </a:solidFill>
              </a:rPr>
              <a:t>w</a:t>
            </a:r>
          </a:p>
        </p:txBody>
      </p:sp>
      <p:sp>
        <p:nvSpPr>
          <p:cNvPr id="54283" name="Text Box 19"/>
          <p:cNvSpPr txBox="1">
            <a:spLocks noChangeArrowheads="1"/>
          </p:cNvSpPr>
          <p:nvPr/>
        </p:nvSpPr>
        <p:spPr bwMode="auto">
          <a:xfrm>
            <a:off x="8915400" y="2133603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j</a:t>
            </a:r>
            <a:r>
              <a:rPr lang="en-US" sz="2000" baseline="-25000">
                <a:solidFill>
                  <a:prstClr val="black"/>
                </a:solidFill>
              </a:rPr>
              <a:t>w</a:t>
            </a:r>
          </a:p>
        </p:txBody>
      </p:sp>
      <p:cxnSp>
        <p:nvCxnSpPr>
          <p:cNvPr id="17" name="Straight Arrow Connector 16"/>
          <p:cNvCxnSpPr>
            <a:endCxn id="54276" idx="0"/>
          </p:cNvCxnSpPr>
          <p:nvPr/>
        </p:nvCxnSpPr>
        <p:spPr>
          <a:xfrm flipV="1">
            <a:off x="5105400" y="3425828"/>
            <a:ext cx="3733800" cy="2317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5" name="TextBox 17"/>
          <p:cNvSpPr txBox="1">
            <a:spLocks noChangeArrowheads="1"/>
          </p:cNvSpPr>
          <p:nvPr/>
        </p:nvSpPr>
        <p:spPr bwMode="auto">
          <a:xfrm>
            <a:off x="7467603" y="2971800"/>
            <a:ext cx="3206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1F497D"/>
                </a:solidFill>
              </a:rPr>
              <a:t>t</a:t>
            </a:r>
          </a:p>
        </p:txBody>
      </p:sp>
      <p:sp>
        <p:nvSpPr>
          <p:cNvPr id="22" name="Curved Left Arrow 21"/>
          <p:cNvSpPr/>
          <p:nvPr/>
        </p:nvSpPr>
        <p:spPr>
          <a:xfrm rot="19926854">
            <a:off x="9567866" y="1749428"/>
            <a:ext cx="739775" cy="17240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4287" name="TextBox 22"/>
          <p:cNvSpPr txBox="1">
            <a:spLocks noChangeArrowheads="1"/>
          </p:cNvSpPr>
          <p:nvPr/>
        </p:nvSpPr>
        <p:spPr bwMode="auto">
          <a:xfrm>
            <a:off x="9296403" y="1219200"/>
            <a:ext cx="4810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1F497D"/>
                </a:solidFill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73480" y="2776987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3" y="3989943"/>
            <a:ext cx="4016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26188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 camera translation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828803" y="3810000"/>
          <a:ext cx="277812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88840" imgH="215640" progId="Equation.3">
                  <p:embed/>
                </p:oleObj>
              </mc:Choice>
              <mc:Fallback>
                <p:oleObj name="Equation" r:id="rId2" imgW="888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3" y="3810000"/>
                        <a:ext cx="277812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7"/>
          <p:cNvGraphicFramePr>
            <a:graphicFrameLocks noChangeAspect="1"/>
          </p:cNvGraphicFramePr>
          <p:nvPr/>
        </p:nvGraphicFramePr>
        <p:xfrm>
          <a:off x="5454653" y="3111500"/>
          <a:ext cx="5084763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87520" imgH="927000" progId="Equation.3">
                  <p:embed/>
                </p:oleObj>
              </mc:Choice>
              <mc:Fallback>
                <p:oleObj name="Equation" r:id="rId4" imgW="23875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3" y="3111500"/>
                        <a:ext cx="5084763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3033716" y="1676403"/>
            <a:ext cx="3076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Intrinsic Assumptions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6086478" y="1676403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 No rotation</a:t>
            </a:r>
          </a:p>
          <a:p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8006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5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3D Rotation of Points</a:t>
            </a:r>
          </a:p>
        </p:txBody>
      </p:sp>
      <p:sp>
        <p:nvSpPr>
          <p:cNvPr id="393219" name="Text Box 3"/>
          <p:cNvSpPr txBox="1">
            <a:spLocks noChangeArrowheads="1"/>
          </p:cNvSpPr>
          <p:nvPr/>
        </p:nvSpPr>
        <p:spPr bwMode="auto">
          <a:xfrm>
            <a:off x="2057403" y="1443038"/>
            <a:ext cx="8012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solidFill>
                  <a:prstClr val="black"/>
                </a:solidFill>
              </a:rPr>
              <a:t>Rotation around the coordinate axes</a:t>
            </a:r>
            <a:r>
              <a: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sz="2400">
                <a:solidFill>
                  <a:srgbClr val="CC3300"/>
                </a:solidFill>
              </a:rPr>
              <a:t>counter-clockwise</a:t>
            </a:r>
            <a:r>
              <a: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</p:txBody>
      </p:sp>
      <p:graphicFrame>
        <p:nvGraphicFramePr>
          <p:cNvPr id="393220" name="Object 4"/>
          <p:cNvGraphicFramePr>
            <a:graphicFrameLocks noChangeAspect="1"/>
          </p:cNvGraphicFramePr>
          <p:nvPr/>
        </p:nvGraphicFramePr>
        <p:xfrm>
          <a:off x="5562603" y="2276478"/>
          <a:ext cx="3470275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28800" imgH="2133360" progId="Equation.3">
                  <p:embed/>
                </p:oleObj>
              </mc:Choice>
              <mc:Fallback>
                <p:oleObj name="Equation" r:id="rId2" imgW="1828800" imgH="2133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3" y="2276478"/>
                        <a:ext cx="3470275" cy="404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422525" y="2743200"/>
            <a:ext cx="2241550" cy="2286000"/>
            <a:chOff x="566" y="1680"/>
            <a:chExt cx="1412" cy="1440"/>
          </a:xfrm>
        </p:grpSpPr>
        <p:sp>
          <p:nvSpPr>
            <p:cNvPr id="10250" name="Line 6"/>
            <p:cNvSpPr>
              <a:spLocks noChangeShapeType="1"/>
            </p:cNvSpPr>
            <p:nvPr/>
          </p:nvSpPr>
          <p:spPr bwMode="auto">
            <a:xfrm flipV="1">
              <a:off x="730" y="1680"/>
              <a:ext cx="0" cy="14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51" name="Line 7"/>
            <p:cNvSpPr>
              <a:spLocks noChangeShapeType="1"/>
            </p:cNvSpPr>
            <p:nvPr/>
          </p:nvSpPr>
          <p:spPr bwMode="auto">
            <a:xfrm>
              <a:off x="586" y="2976"/>
              <a:ext cx="1392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52" name="Line 8"/>
            <p:cNvSpPr>
              <a:spLocks noChangeShapeType="1"/>
            </p:cNvSpPr>
            <p:nvPr/>
          </p:nvSpPr>
          <p:spPr bwMode="auto">
            <a:xfrm flipV="1">
              <a:off x="730" y="2304"/>
              <a:ext cx="71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3227" name="Text Box 11"/>
            <p:cNvSpPr txBox="1">
              <a:spLocks noChangeArrowheads="1"/>
            </p:cNvSpPr>
            <p:nvPr/>
          </p:nvSpPr>
          <p:spPr bwMode="auto">
            <a:xfrm>
              <a:off x="1680" y="2637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b="1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</a:p>
          </p:txBody>
        </p:sp>
        <p:sp>
          <p:nvSpPr>
            <p:cNvPr id="393231" name="Text Box 15"/>
            <p:cNvSpPr txBox="1">
              <a:spLocks noChangeArrowheads="1"/>
            </p:cNvSpPr>
            <p:nvPr/>
          </p:nvSpPr>
          <p:spPr bwMode="auto">
            <a:xfrm>
              <a:off x="1056" y="2016"/>
              <a:ext cx="25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b="1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  <a:r>
                <a:rPr lang="en-US" sz="20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’</a:t>
              </a:r>
            </a:p>
          </p:txBody>
        </p:sp>
        <p:sp>
          <p:nvSpPr>
            <p:cNvPr id="10255" name="Line 16"/>
            <p:cNvSpPr>
              <a:spLocks noChangeShapeType="1"/>
            </p:cNvSpPr>
            <p:nvPr/>
          </p:nvSpPr>
          <p:spPr bwMode="auto">
            <a:xfrm flipV="1">
              <a:off x="720" y="2832"/>
              <a:ext cx="91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56" name="Line 17"/>
            <p:cNvSpPr>
              <a:spLocks noChangeShapeType="1"/>
            </p:cNvSpPr>
            <p:nvPr/>
          </p:nvSpPr>
          <p:spPr bwMode="auto">
            <a:xfrm>
              <a:off x="1632" y="28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3234" name="Text Box 18"/>
            <p:cNvSpPr txBox="1">
              <a:spLocks noChangeArrowheads="1"/>
            </p:cNvSpPr>
            <p:nvPr/>
          </p:nvSpPr>
          <p:spPr bwMode="auto">
            <a:xfrm>
              <a:off x="1574" y="2333"/>
              <a:ext cx="1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  <a:sym typeface="Symbol" pitchFamily="18" charset="2"/>
                </a:rPr>
                <a:t>g</a:t>
              </a:r>
              <a:endPara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sym typeface="Symbol" pitchFamily="18" charset="2"/>
              </a:endParaRPr>
            </a:p>
          </p:txBody>
        </p:sp>
        <p:sp>
          <p:nvSpPr>
            <p:cNvPr id="393236" name="Text Box 20"/>
            <p:cNvSpPr txBox="1">
              <a:spLocks noChangeArrowheads="1"/>
            </p:cNvSpPr>
            <p:nvPr/>
          </p:nvSpPr>
          <p:spPr bwMode="auto">
            <a:xfrm>
              <a:off x="566" y="2669"/>
              <a:ext cx="2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y</a:t>
              </a:r>
            </a:p>
          </p:txBody>
        </p:sp>
        <p:sp>
          <p:nvSpPr>
            <p:cNvPr id="10259" name="Arc 22"/>
            <p:cNvSpPr>
              <a:spLocks/>
            </p:cNvSpPr>
            <p:nvPr/>
          </p:nvSpPr>
          <p:spPr bwMode="auto">
            <a:xfrm>
              <a:off x="1440" y="2304"/>
              <a:ext cx="192" cy="5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246" name="AutoShape 24"/>
          <p:cNvSpPr>
            <a:spLocks noChangeArrowheads="1"/>
          </p:cNvSpPr>
          <p:nvPr/>
        </p:nvSpPr>
        <p:spPr bwMode="auto">
          <a:xfrm rot="3319573" flipH="1">
            <a:off x="4114800" y="3276600"/>
            <a:ext cx="8382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47" name="Line 25"/>
          <p:cNvSpPr>
            <a:spLocks noChangeShapeType="1"/>
          </p:cNvSpPr>
          <p:nvPr/>
        </p:nvSpPr>
        <p:spPr bwMode="auto">
          <a:xfrm flipH="1">
            <a:off x="1854200" y="4800600"/>
            <a:ext cx="838200" cy="12192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3242" name="Text Box 26"/>
          <p:cNvSpPr txBox="1">
            <a:spLocks noChangeArrowheads="1"/>
          </p:cNvSpPr>
          <p:nvPr/>
        </p:nvSpPr>
        <p:spPr bwMode="auto">
          <a:xfrm>
            <a:off x="1965328" y="5608638"/>
            <a:ext cx="347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z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39238" y="0"/>
            <a:ext cx="15287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Slide Credit: </a:t>
            </a:r>
            <a:r>
              <a:rPr lang="en-US" sz="1050" dirty="0" err="1">
                <a:solidFill>
                  <a:prstClr val="black"/>
                </a:solidFill>
              </a:rPr>
              <a:t>Saverese</a:t>
            </a:r>
            <a:endParaRPr lang="en-US" sz="10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8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 camera rotation</a:t>
            </a: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4648203" y="2133600"/>
          <a:ext cx="29368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215640" progId="Equation.3">
                  <p:embed/>
                </p:oleObj>
              </mc:Choice>
              <mc:Fallback>
                <p:oleObj name="Equation" r:id="rId2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3" y="2133600"/>
                        <a:ext cx="293687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3271838" y="3568700"/>
          <a:ext cx="5518150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90560" imgH="927000" progId="Equation.3">
                  <p:embed/>
                </p:oleObj>
              </mc:Choice>
              <mc:Fallback>
                <p:oleObj name="Equation" r:id="rId4" imgW="25905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8" y="3568700"/>
                        <a:ext cx="5518150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 rot="5400000">
            <a:off x="5867400" y="29718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025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Degrees of freedom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4648203" y="2133600"/>
          <a:ext cx="29368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39600" imgH="215640" progId="Equation.3">
                  <p:embed/>
                </p:oleObj>
              </mc:Choice>
              <mc:Fallback>
                <p:oleObj name="Equation" r:id="rId3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3" y="2133600"/>
                        <a:ext cx="293687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7"/>
          <p:cNvGraphicFramePr>
            <a:graphicFrameLocks noChangeAspect="1"/>
          </p:cNvGraphicFramePr>
          <p:nvPr/>
        </p:nvGraphicFramePr>
        <p:xfrm>
          <a:off x="3273428" y="3568700"/>
          <a:ext cx="5516563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90560" imgH="927000" progId="Equation.3">
                  <p:embed/>
                </p:oleObj>
              </mc:Choice>
              <mc:Fallback>
                <p:oleObj name="Equation" r:id="rId5" imgW="25905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3428" y="3568700"/>
                        <a:ext cx="5516563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 rot="5400000">
            <a:off x="5867400" y="29718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294" name="TextBox 5"/>
          <p:cNvSpPr txBox="1">
            <a:spLocks noChangeArrowheads="1"/>
          </p:cNvSpPr>
          <p:nvPr/>
        </p:nvSpPr>
        <p:spPr bwMode="auto">
          <a:xfrm>
            <a:off x="4800600" y="3429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12295" name="TextBox 6"/>
          <p:cNvSpPr txBox="1">
            <a:spLocks noChangeArrowheads="1"/>
          </p:cNvSpPr>
          <p:nvPr/>
        </p:nvSpPr>
        <p:spPr bwMode="auto">
          <a:xfrm>
            <a:off x="6781800" y="3429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65625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Vanishing Point = Projection from Infinity</a:t>
            </a:r>
          </a:p>
        </p:txBody>
      </p:sp>
      <p:graphicFrame>
        <p:nvGraphicFramePr>
          <p:cNvPr id="635906" name="Object 4"/>
          <p:cNvGraphicFramePr>
            <a:graphicFrameLocks noChangeAspect="1"/>
          </p:cNvGraphicFramePr>
          <p:nvPr/>
        </p:nvGraphicFramePr>
        <p:xfrm>
          <a:off x="2209800" y="1143003"/>
          <a:ext cx="8001000" cy="2607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44720" imgH="927000" progId="Equation.3">
                  <p:embed/>
                </p:oleObj>
              </mc:Choice>
              <mc:Fallback>
                <p:oleObj name="Equation" r:id="rId2" imgW="28447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143003"/>
                        <a:ext cx="8001000" cy="26074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499" name="Object 7"/>
          <p:cNvGraphicFramePr>
            <a:graphicFrameLocks noChangeAspect="1"/>
          </p:cNvGraphicFramePr>
          <p:nvPr/>
        </p:nvGraphicFramePr>
        <p:xfrm>
          <a:off x="3379791" y="4419603"/>
          <a:ext cx="37306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480" imgH="698400" progId="Equation.3">
                  <p:embed/>
                </p:oleObj>
              </mc:Choice>
              <mc:Fallback>
                <p:oleObj name="Equation" r:id="rId4" imgW="175248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9791" y="4419603"/>
                        <a:ext cx="3730625" cy="148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0" name="Object 7"/>
          <p:cNvGraphicFramePr>
            <a:graphicFrameLocks noChangeAspect="1"/>
          </p:cNvGraphicFramePr>
          <p:nvPr/>
        </p:nvGraphicFramePr>
        <p:xfrm>
          <a:off x="7467600" y="4191000"/>
          <a:ext cx="16494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360" imgH="431640" progId="Equation.3">
                  <p:embed/>
                </p:oleObj>
              </mc:Choice>
              <mc:Fallback>
                <p:oleObj name="Equation" r:id="rId6" imgW="774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191000"/>
                        <a:ext cx="1649412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1" name="Object 7"/>
          <p:cNvGraphicFramePr>
            <a:graphicFrameLocks noChangeAspect="1"/>
          </p:cNvGraphicFramePr>
          <p:nvPr/>
        </p:nvGraphicFramePr>
        <p:xfrm>
          <a:off x="7467603" y="5334000"/>
          <a:ext cx="16224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1760" imgH="431640" progId="Equation.3">
                  <p:embed/>
                </p:oleObj>
              </mc:Choice>
              <mc:Fallback>
                <p:oleObj name="Equation" r:id="rId8" imgW="761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3" y="5334000"/>
                        <a:ext cx="1622425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3939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Orthographic Projection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Special case of perspective projection</a:t>
            </a:r>
          </a:p>
          <a:p>
            <a:pPr lvl="1" eaLnBrk="1" hangingPunct="1"/>
            <a:r>
              <a:rPr lang="en-US" sz="2400" dirty="0"/>
              <a:t>Distance from the COP to the image plane is infinite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r>
              <a:rPr lang="en-US" sz="2400" dirty="0"/>
              <a:t>Also called “parallel projection”</a:t>
            </a:r>
          </a:p>
          <a:p>
            <a:pPr lvl="1" eaLnBrk="1" hangingPunct="1"/>
            <a:r>
              <a:rPr lang="en-US" sz="2400" dirty="0"/>
              <a:t>What’s the projection matrix?</a:t>
            </a:r>
          </a:p>
        </p:txBody>
      </p:sp>
      <p:sp>
        <p:nvSpPr>
          <p:cNvPr id="13317" name="Freeform 8"/>
          <p:cNvSpPr>
            <a:spLocks/>
          </p:cNvSpPr>
          <p:nvPr/>
        </p:nvSpPr>
        <p:spPr bwMode="auto">
          <a:xfrm>
            <a:off x="4259263" y="2606678"/>
            <a:ext cx="1638300" cy="1177925"/>
          </a:xfrm>
          <a:custGeom>
            <a:avLst/>
            <a:gdLst>
              <a:gd name="T0" fmla="*/ 0 w 1032"/>
              <a:gd name="T1" fmla="*/ 2147483647 h 742"/>
              <a:gd name="T2" fmla="*/ 2147483647 w 1032"/>
              <a:gd name="T3" fmla="*/ 0 h 742"/>
              <a:gd name="T4" fmla="*/ 2147483647 w 1032"/>
              <a:gd name="T5" fmla="*/ 2147483647 h 742"/>
              <a:gd name="T6" fmla="*/ 0 w 1032"/>
              <a:gd name="T7" fmla="*/ 2147483647 h 74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742"/>
              <a:gd name="T14" fmla="*/ 1032 w 1032"/>
              <a:gd name="T15" fmla="*/ 742 h 7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742">
                <a:moveTo>
                  <a:pt x="0" y="319"/>
                </a:moveTo>
                <a:lnTo>
                  <a:pt x="1032" y="0"/>
                </a:lnTo>
                <a:lnTo>
                  <a:pt x="401" y="742"/>
                </a:lnTo>
                <a:lnTo>
                  <a:pt x="0" y="319"/>
                </a:lnTo>
                <a:close/>
              </a:path>
            </a:pathLst>
          </a:custGeom>
          <a:noFill/>
          <a:ln w="349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18" name="Freeform 9"/>
          <p:cNvSpPr>
            <a:spLocks/>
          </p:cNvSpPr>
          <p:nvPr/>
        </p:nvSpPr>
        <p:spPr bwMode="auto">
          <a:xfrm>
            <a:off x="4235450" y="3054353"/>
            <a:ext cx="71438" cy="93663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2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19" name="Freeform 10"/>
          <p:cNvSpPr>
            <a:spLocks/>
          </p:cNvSpPr>
          <p:nvPr/>
        </p:nvSpPr>
        <p:spPr bwMode="auto">
          <a:xfrm>
            <a:off x="5849941" y="2547938"/>
            <a:ext cx="71437" cy="93662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3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3" y="59"/>
                </a:lnTo>
                <a:lnTo>
                  <a:pt x="8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8" y="7"/>
                </a:lnTo>
                <a:lnTo>
                  <a:pt x="23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0" name="Freeform 11"/>
          <p:cNvSpPr>
            <a:spLocks/>
          </p:cNvSpPr>
          <p:nvPr/>
        </p:nvSpPr>
        <p:spPr bwMode="auto">
          <a:xfrm>
            <a:off x="4860925" y="3736978"/>
            <a:ext cx="69850" cy="93663"/>
          </a:xfrm>
          <a:custGeom>
            <a:avLst/>
            <a:gdLst>
              <a:gd name="T0" fmla="*/ 2147483647 w 44"/>
              <a:gd name="T1" fmla="*/ 2147483647 h 59"/>
              <a:gd name="T2" fmla="*/ 2147483647 w 44"/>
              <a:gd name="T3" fmla="*/ 0 h 59"/>
              <a:gd name="T4" fmla="*/ 2147483647 w 44"/>
              <a:gd name="T5" fmla="*/ 2147483647 h 59"/>
              <a:gd name="T6" fmla="*/ 2147483647 w 44"/>
              <a:gd name="T7" fmla="*/ 2147483647 h 59"/>
              <a:gd name="T8" fmla="*/ 2147483647 w 44"/>
              <a:gd name="T9" fmla="*/ 2147483647 h 59"/>
              <a:gd name="T10" fmla="*/ 2147483647 w 44"/>
              <a:gd name="T11" fmla="*/ 2147483647 h 59"/>
              <a:gd name="T12" fmla="*/ 2147483647 w 44"/>
              <a:gd name="T13" fmla="*/ 2147483647 h 59"/>
              <a:gd name="T14" fmla="*/ 2147483647 w 44"/>
              <a:gd name="T15" fmla="*/ 2147483647 h 59"/>
              <a:gd name="T16" fmla="*/ 0 w 44"/>
              <a:gd name="T17" fmla="*/ 2147483647 h 59"/>
              <a:gd name="T18" fmla="*/ 0 w 44"/>
              <a:gd name="T19" fmla="*/ 2147483647 h 59"/>
              <a:gd name="T20" fmla="*/ 0 w 44"/>
              <a:gd name="T21" fmla="*/ 2147483647 h 59"/>
              <a:gd name="T22" fmla="*/ 2147483647 w 44"/>
              <a:gd name="T23" fmla="*/ 2147483647 h 59"/>
              <a:gd name="T24" fmla="*/ 2147483647 w 44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"/>
              <a:gd name="T40" fmla="*/ 0 h 59"/>
              <a:gd name="T41" fmla="*/ 44 w 44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" h="59">
                <a:moveTo>
                  <a:pt x="22" y="7"/>
                </a:moveTo>
                <a:lnTo>
                  <a:pt x="37" y="0"/>
                </a:lnTo>
                <a:lnTo>
                  <a:pt x="44" y="7"/>
                </a:lnTo>
                <a:lnTo>
                  <a:pt x="44" y="22"/>
                </a:lnTo>
                <a:lnTo>
                  <a:pt x="44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1" name="Freeform 12"/>
          <p:cNvSpPr>
            <a:spLocks/>
          </p:cNvSpPr>
          <p:nvPr/>
        </p:nvSpPr>
        <p:spPr bwMode="auto">
          <a:xfrm>
            <a:off x="3778250" y="1868491"/>
            <a:ext cx="2662238" cy="2574925"/>
          </a:xfrm>
          <a:custGeom>
            <a:avLst/>
            <a:gdLst>
              <a:gd name="T0" fmla="*/ 0 w 1842"/>
              <a:gd name="T1" fmla="*/ 2147483647 h 1847"/>
              <a:gd name="T2" fmla="*/ 2147483647 w 1842"/>
              <a:gd name="T3" fmla="*/ 0 h 1847"/>
              <a:gd name="T4" fmla="*/ 2147483647 w 1842"/>
              <a:gd name="T5" fmla="*/ 2147483647 h 1847"/>
              <a:gd name="T6" fmla="*/ 0 w 1842"/>
              <a:gd name="T7" fmla="*/ 2147483647 h 1847"/>
              <a:gd name="T8" fmla="*/ 0 w 1842"/>
              <a:gd name="T9" fmla="*/ 2147483647 h 1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2"/>
              <a:gd name="T16" fmla="*/ 0 h 1847"/>
              <a:gd name="T17" fmla="*/ 1842 w 1842"/>
              <a:gd name="T18" fmla="*/ 1847 h 18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2" h="1847">
                <a:moveTo>
                  <a:pt x="0" y="660"/>
                </a:moveTo>
                <a:lnTo>
                  <a:pt x="1842" y="0"/>
                </a:lnTo>
                <a:lnTo>
                  <a:pt x="1842" y="1186"/>
                </a:lnTo>
                <a:lnTo>
                  <a:pt x="0" y="1847"/>
                </a:lnTo>
                <a:lnTo>
                  <a:pt x="0" y="660"/>
                </a:lnTo>
                <a:close/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2" name="Rectangle 13"/>
          <p:cNvSpPr>
            <a:spLocks noChangeArrowheads="1"/>
          </p:cNvSpPr>
          <p:nvPr/>
        </p:nvSpPr>
        <p:spPr bwMode="auto">
          <a:xfrm>
            <a:off x="5732466" y="2185991"/>
            <a:ext cx="607539" cy="23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2000" b="1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323" name="Rectangle 14"/>
          <p:cNvSpPr>
            <a:spLocks noChangeArrowheads="1"/>
          </p:cNvSpPr>
          <p:nvPr/>
        </p:nvSpPr>
        <p:spPr bwMode="auto">
          <a:xfrm>
            <a:off x="7948613" y="2205038"/>
            <a:ext cx="5635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World</a:t>
            </a:r>
            <a:endParaRPr lang="en-US" sz="2000" b="1">
              <a:solidFill>
                <a:prstClr val="black"/>
              </a:solidFill>
              <a:latin typeface="Times New Roman" pitchFamily="18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086603" y="2527300"/>
            <a:ext cx="1685925" cy="1284288"/>
            <a:chOff x="3978" y="2483"/>
            <a:chExt cx="1062" cy="809"/>
          </a:xfrm>
        </p:grpSpPr>
        <p:sp>
          <p:nvSpPr>
            <p:cNvPr id="13329" name="Freeform 16"/>
            <p:cNvSpPr>
              <a:spLocks/>
            </p:cNvSpPr>
            <p:nvPr/>
          </p:nvSpPr>
          <p:spPr bwMode="auto">
            <a:xfrm>
              <a:off x="3978" y="2802"/>
              <a:ext cx="44" cy="59"/>
            </a:xfrm>
            <a:custGeom>
              <a:avLst/>
              <a:gdLst>
                <a:gd name="T0" fmla="*/ 22 w 44"/>
                <a:gd name="T1" fmla="*/ 7 h 59"/>
                <a:gd name="T2" fmla="*/ 37 w 44"/>
                <a:gd name="T3" fmla="*/ 0 h 59"/>
                <a:gd name="T4" fmla="*/ 44 w 44"/>
                <a:gd name="T5" fmla="*/ 7 h 59"/>
                <a:gd name="T6" fmla="*/ 44 w 44"/>
                <a:gd name="T7" fmla="*/ 22 h 59"/>
                <a:gd name="T8" fmla="*/ 44 w 44"/>
                <a:gd name="T9" fmla="*/ 37 h 59"/>
                <a:gd name="T10" fmla="*/ 37 w 44"/>
                <a:gd name="T11" fmla="*/ 52 h 59"/>
                <a:gd name="T12" fmla="*/ 22 w 44"/>
                <a:gd name="T13" fmla="*/ 59 h 59"/>
                <a:gd name="T14" fmla="*/ 7 w 44"/>
                <a:gd name="T15" fmla="*/ 59 h 59"/>
                <a:gd name="T16" fmla="*/ 0 w 44"/>
                <a:gd name="T17" fmla="*/ 52 h 59"/>
                <a:gd name="T18" fmla="*/ 0 w 44"/>
                <a:gd name="T19" fmla="*/ 37 h 59"/>
                <a:gd name="T20" fmla="*/ 0 w 44"/>
                <a:gd name="T21" fmla="*/ 22 h 59"/>
                <a:gd name="T22" fmla="*/ 7 w 44"/>
                <a:gd name="T23" fmla="*/ 7 h 59"/>
                <a:gd name="T24" fmla="*/ 22 w 44"/>
                <a:gd name="T25" fmla="*/ 7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9"/>
                <a:gd name="T41" fmla="*/ 44 w 44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9">
                  <a:moveTo>
                    <a:pt x="22" y="7"/>
                  </a:moveTo>
                  <a:lnTo>
                    <a:pt x="37" y="0"/>
                  </a:lnTo>
                  <a:lnTo>
                    <a:pt x="44" y="7"/>
                  </a:lnTo>
                  <a:lnTo>
                    <a:pt x="44" y="22"/>
                  </a:lnTo>
                  <a:lnTo>
                    <a:pt x="44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7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30" name="Freeform 17"/>
            <p:cNvSpPr>
              <a:spLocks/>
            </p:cNvSpPr>
            <p:nvPr/>
          </p:nvSpPr>
          <p:spPr bwMode="auto">
            <a:xfrm>
              <a:off x="4995" y="2483"/>
              <a:ext cx="45" cy="59"/>
            </a:xfrm>
            <a:custGeom>
              <a:avLst/>
              <a:gdLst>
                <a:gd name="T0" fmla="*/ 22 w 45"/>
                <a:gd name="T1" fmla="*/ 8 h 59"/>
                <a:gd name="T2" fmla="*/ 37 w 45"/>
                <a:gd name="T3" fmla="*/ 0 h 59"/>
                <a:gd name="T4" fmla="*/ 45 w 45"/>
                <a:gd name="T5" fmla="*/ 8 h 59"/>
                <a:gd name="T6" fmla="*/ 45 w 45"/>
                <a:gd name="T7" fmla="*/ 22 h 59"/>
                <a:gd name="T8" fmla="*/ 45 w 45"/>
                <a:gd name="T9" fmla="*/ 37 h 59"/>
                <a:gd name="T10" fmla="*/ 37 w 45"/>
                <a:gd name="T11" fmla="*/ 52 h 59"/>
                <a:gd name="T12" fmla="*/ 22 w 45"/>
                <a:gd name="T13" fmla="*/ 59 h 59"/>
                <a:gd name="T14" fmla="*/ 7 w 45"/>
                <a:gd name="T15" fmla="*/ 59 h 59"/>
                <a:gd name="T16" fmla="*/ 0 w 45"/>
                <a:gd name="T17" fmla="*/ 52 h 59"/>
                <a:gd name="T18" fmla="*/ 0 w 45"/>
                <a:gd name="T19" fmla="*/ 37 h 59"/>
                <a:gd name="T20" fmla="*/ 0 w 45"/>
                <a:gd name="T21" fmla="*/ 22 h 59"/>
                <a:gd name="T22" fmla="*/ 7 w 45"/>
                <a:gd name="T23" fmla="*/ 8 h 59"/>
                <a:gd name="T24" fmla="*/ 22 w 45"/>
                <a:gd name="T25" fmla="*/ 8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59"/>
                <a:gd name="T41" fmla="*/ 45 w 45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59">
                  <a:moveTo>
                    <a:pt x="22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31" name="Freeform 18"/>
            <p:cNvSpPr>
              <a:spLocks/>
            </p:cNvSpPr>
            <p:nvPr/>
          </p:nvSpPr>
          <p:spPr bwMode="auto">
            <a:xfrm>
              <a:off x="4371" y="3232"/>
              <a:ext cx="45" cy="60"/>
            </a:xfrm>
            <a:custGeom>
              <a:avLst/>
              <a:gdLst>
                <a:gd name="T0" fmla="*/ 23 w 45"/>
                <a:gd name="T1" fmla="*/ 8 h 60"/>
                <a:gd name="T2" fmla="*/ 37 w 45"/>
                <a:gd name="T3" fmla="*/ 0 h 60"/>
                <a:gd name="T4" fmla="*/ 45 w 45"/>
                <a:gd name="T5" fmla="*/ 8 h 60"/>
                <a:gd name="T6" fmla="*/ 45 w 45"/>
                <a:gd name="T7" fmla="*/ 22 h 60"/>
                <a:gd name="T8" fmla="*/ 45 w 45"/>
                <a:gd name="T9" fmla="*/ 37 h 60"/>
                <a:gd name="T10" fmla="*/ 37 w 45"/>
                <a:gd name="T11" fmla="*/ 52 h 60"/>
                <a:gd name="T12" fmla="*/ 23 w 45"/>
                <a:gd name="T13" fmla="*/ 60 h 60"/>
                <a:gd name="T14" fmla="*/ 8 w 45"/>
                <a:gd name="T15" fmla="*/ 60 h 60"/>
                <a:gd name="T16" fmla="*/ 0 w 45"/>
                <a:gd name="T17" fmla="*/ 52 h 60"/>
                <a:gd name="T18" fmla="*/ 0 w 45"/>
                <a:gd name="T19" fmla="*/ 37 h 60"/>
                <a:gd name="T20" fmla="*/ 0 w 45"/>
                <a:gd name="T21" fmla="*/ 22 h 60"/>
                <a:gd name="T22" fmla="*/ 8 w 45"/>
                <a:gd name="T23" fmla="*/ 8 h 60"/>
                <a:gd name="T24" fmla="*/ 23 w 45"/>
                <a:gd name="T25" fmla="*/ 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60"/>
                <a:gd name="T41" fmla="*/ 45 w 45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60">
                  <a:moveTo>
                    <a:pt x="23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3" y="60"/>
                  </a:lnTo>
                  <a:lnTo>
                    <a:pt x="8" y="60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8" y="8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32" name="Freeform 19"/>
            <p:cNvSpPr>
              <a:spLocks/>
            </p:cNvSpPr>
            <p:nvPr/>
          </p:nvSpPr>
          <p:spPr bwMode="auto">
            <a:xfrm>
              <a:off x="4008" y="2520"/>
              <a:ext cx="1032" cy="742"/>
            </a:xfrm>
            <a:custGeom>
              <a:avLst/>
              <a:gdLst>
                <a:gd name="T0" fmla="*/ 0 w 1032"/>
                <a:gd name="T1" fmla="*/ 319 h 742"/>
                <a:gd name="T2" fmla="*/ 1032 w 1032"/>
                <a:gd name="T3" fmla="*/ 0 h 742"/>
                <a:gd name="T4" fmla="*/ 401 w 1032"/>
                <a:gd name="T5" fmla="*/ 742 h 742"/>
                <a:gd name="T6" fmla="*/ 0 w 1032"/>
                <a:gd name="T7" fmla="*/ 319 h 7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742"/>
                <a:gd name="T14" fmla="*/ 1032 w 1032"/>
                <a:gd name="T15" fmla="*/ 742 h 7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742">
                  <a:moveTo>
                    <a:pt x="0" y="319"/>
                  </a:moveTo>
                  <a:lnTo>
                    <a:pt x="1032" y="0"/>
                  </a:lnTo>
                  <a:lnTo>
                    <a:pt x="401" y="742"/>
                  </a:lnTo>
                  <a:lnTo>
                    <a:pt x="0" y="319"/>
                  </a:lnTo>
                  <a:close/>
                </a:path>
              </a:pathLst>
            </a:cu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3325" name="Line 20"/>
          <p:cNvSpPr>
            <a:spLocks noChangeShapeType="1"/>
          </p:cNvSpPr>
          <p:nvPr/>
        </p:nvSpPr>
        <p:spPr bwMode="auto">
          <a:xfrm flipV="1">
            <a:off x="4876800" y="3775078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6" name="Line 21"/>
          <p:cNvSpPr>
            <a:spLocks noChangeShapeType="1"/>
          </p:cNvSpPr>
          <p:nvPr/>
        </p:nvSpPr>
        <p:spPr bwMode="auto">
          <a:xfrm flipV="1">
            <a:off x="4251325" y="3071816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7" name="Line 22"/>
          <p:cNvSpPr>
            <a:spLocks noChangeShapeType="1"/>
          </p:cNvSpPr>
          <p:nvPr/>
        </p:nvSpPr>
        <p:spPr bwMode="auto">
          <a:xfrm flipV="1">
            <a:off x="5881691" y="2579691"/>
            <a:ext cx="2871787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8" name="Text Box 23"/>
          <p:cNvSpPr txBox="1">
            <a:spLocks noChangeArrowheads="1"/>
          </p:cNvSpPr>
          <p:nvPr/>
        </p:nvSpPr>
        <p:spPr bwMode="auto">
          <a:xfrm>
            <a:off x="9067800" y="6583366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prstClr val="black"/>
                </a:solidFill>
              </a:rPr>
              <a:t>Slide by Steve Seitz</a:t>
            </a:r>
          </a:p>
        </p:txBody>
      </p:sp>
      <p:graphicFrame>
        <p:nvGraphicFramePr>
          <p:cNvPr id="13314" name="Object 7"/>
          <p:cNvGraphicFramePr>
            <a:graphicFrameLocks noChangeAspect="1"/>
          </p:cNvGraphicFramePr>
          <p:nvPr/>
        </p:nvGraphicFramePr>
        <p:xfrm>
          <a:off x="6826250" y="4406900"/>
          <a:ext cx="3379788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87240" imgH="927000" progId="Equation.3">
                  <p:embed/>
                </p:oleObj>
              </mc:Choice>
              <mc:Fallback>
                <p:oleObj name="Equation" r:id="rId2" imgW="158724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0" y="4406900"/>
                        <a:ext cx="3379788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055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Scaled Orthographic Projection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Special case of perspective projection</a:t>
            </a:r>
          </a:p>
          <a:p>
            <a:pPr lvl="1" eaLnBrk="1" hangingPunct="1"/>
            <a:r>
              <a:rPr lang="en-US" sz="2400" dirty="0"/>
              <a:t>Object dimensions are small compared to distance to camera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r>
              <a:rPr lang="en-US" sz="2400" dirty="0"/>
              <a:t>Also called “weak perspective”</a:t>
            </a:r>
          </a:p>
          <a:p>
            <a:pPr lvl="1" eaLnBrk="1" hangingPunct="1"/>
            <a:r>
              <a:rPr lang="en-US" sz="2400" dirty="0"/>
              <a:t>What’s the projection matrix?</a:t>
            </a:r>
          </a:p>
        </p:txBody>
      </p:sp>
      <p:sp>
        <p:nvSpPr>
          <p:cNvPr id="13317" name="Freeform 8"/>
          <p:cNvSpPr>
            <a:spLocks/>
          </p:cNvSpPr>
          <p:nvPr/>
        </p:nvSpPr>
        <p:spPr bwMode="auto">
          <a:xfrm>
            <a:off x="4259263" y="2606678"/>
            <a:ext cx="1638300" cy="1177925"/>
          </a:xfrm>
          <a:custGeom>
            <a:avLst/>
            <a:gdLst>
              <a:gd name="T0" fmla="*/ 0 w 1032"/>
              <a:gd name="T1" fmla="*/ 2147483647 h 742"/>
              <a:gd name="T2" fmla="*/ 2147483647 w 1032"/>
              <a:gd name="T3" fmla="*/ 0 h 742"/>
              <a:gd name="T4" fmla="*/ 2147483647 w 1032"/>
              <a:gd name="T5" fmla="*/ 2147483647 h 742"/>
              <a:gd name="T6" fmla="*/ 0 w 1032"/>
              <a:gd name="T7" fmla="*/ 2147483647 h 74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742"/>
              <a:gd name="T14" fmla="*/ 1032 w 1032"/>
              <a:gd name="T15" fmla="*/ 742 h 7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742">
                <a:moveTo>
                  <a:pt x="0" y="319"/>
                </a:moveTo>
                <a:lnTo>
                  <a:pt x="1032" y="0"/>
                </a:lnTo>
                <a:lnTo>
                  <a:pt x="401" y="742"/>
                </a:lnTo>
                <a:lnTo>
                  <a:pt x="0" y="319"/>
                </a:lnTo>
                <a:close/>
              </a:path>
            </a:pathLst>
          </a:custGeom>
          <a:noFill/>
          <a:ln w="349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18" name="Freeform 9"/>
          <p:cNvSpPr>
            <a:spLocks/>
          </p:cNvSpPr>
          <p:nvPr/>
        </p:nvSpPr>
        <p:spPr bwMode="auto">
          <a:xfrm>
            <a:off x="4235450" y="3054353"/>
            <a:ext cx="71438" cy="93663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2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19" name="Freeform 10"/>
          <p:cNvSpPr>
            <a:spLocks/>
          </p:cNvSpPr>
          <p:nvPr/>
        </p:nvSpPr>
        <p:spPr bwMode="auto">
          <a:xfrm>
            <a:off x="5849941" y="2547938"/>
            <a:ext cx="71437" cy="93662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3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3" y="59"/>
                </a:lnTo>
                <a:lnTo>
                  <a:pt x="8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8" y="7"/>
                </a:lnTo>
                <a:lnTo>
                  <a:pt x="23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0" name="Freeform 11"/>
          <p:cNvSpPr>
            <a:spLocks/>
          </p:cNvSpPr>
          <p:nvPr/>
        </p:nvSpPr>
        <p:spPr bwMode="auto">
          <a:xfrm>
            <a:off x="4860925" y="3736978"/>
            <a:ext cx="69850" cy="93663"/>
          </a:xfrm>
          <a:custGeom>
            <a:avLst/>
            <a:gdLst>
              <a:gd name="T0" fmla="*/ 2147483647 w 44"/>
              <a:gd name="T1" fmla="*/ 2147483647 h 59"/>
              <a:gd name="T2" fmla="*/ 2147483647 w 44"/>
              <a:gd name="T3" fmla="*/ 0 h 59"/>
              <a:gd name="T4" fmla="*/ 2147483647 w 44"/>
              <a:gd name="T5" fmla="*/ 2147483647 h 59"/>
              <a:gd name="T6" fmla="*/ 2147483647 w 44"/>
              <a:gd name="T7" fmla="*/ 2147483647 h 59"/>
              <a:gd name="T8" fmla="*/ 2147483647 w 44"/>
              <a:gd name="T9" fmla="*/ 2147483647 h 59"/>
              <a:gd name="T10" fmla="*/ 2147483647 w 44"/>
              <a:gd name="T11" fmla="*/ 2147483647 h 59"/>
              <a:gd name="T12" fmla="*/ 2147483647 w 44"/>
              <a:gd name="T13" fmla="*/ 2147483647 h 59"/>
              <a:gd name="T14" fmla="*/ 2147483647 w 44"/>
              <a:gd name="T15" fmla="*/ 2147483647 h 59"/>
              <a:gd name="T16" fmla="*/ 0 w 44"/>
              <a:gd name="T17" fmla="*/ 2147483647 h 59"/>
              <a:gd name="T18" fmla="*/ 0 w 44"/>
              <a:gd name="T19" fmla="*/ 2147483647 h 59"/>
              <a:gd name="T20" fmla="*/ 0 w 44"/>
              <a:gd name="T21" fmla="*/ 2147483647 h 59"/>
              <a:gd name="T22" fmla="*/ 2147483647 w 44"/>
              <a:gd name="T23" fmla="*/ 2147483647 h 59"/>
              <a:gd name="T24" fmla="*/ 2147483647 w 44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"/>
              <a:gd name="T40" fmla="*/ 0 h 59"/>
              <a:gd name="T41" fmla="*/ 44 w 44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" h="59">
                <a:moveTo>
                  <a:pt x="22" y="7"/>
                </a:moveTo>
                <a:lnTo>
                  <a:pt x="37" y="0"/>
                </a:lnTo>
                <a:lnTo>
                  <a:pt x="44" y="7"/>
                </a:lnTo>
                <a:lnTo>
                  <a:pt x="44" y="22"/>
                </a:lnTo>
                <a:lnTo>
                  <a:pt x="44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1" name="Freeform 12"/>
          <p:cNvSpPr>
            <a:spLocks/>
          </p:cNvSpPr>
          <p:nvPr/>
        </p:nvSpPr>
        <p:spPr bwMode="auto">
          <a:xfrm>
            <a:off x="3778250" y="1868491"/>
            <a:ext cx="2662238" cy="2574925"/>
          </a:xfrm>
          <a:custGeom>
            <a:avLst/>
            <a:gdLst>
              <a:gd name="T0" fmla="*/ 0 w 1842"/>
              <a:gd name="T1" fmla="*/ 2147483647 h 1847"/>
              <a:gd name="T2" fmla="*/ 2147483647 w 1842"/>
              <a:gd name="T3" fmla="*/ 0 h 1847"/>
              <a:gd name="T4" fmla="*/ 2147483647 w 1842"/>
              <a:gd name="T5" fmla="*/ 2147483647 h 1847"/>
              <a:gd name="T6" fmla="*/ 0 w 1842"/>
              <a:gd name="T7" fmla="*/ 2147483647 h 1847"/>
              <a:gd name="T8" fmla="*/ 0 w 1842"/>
              <a:gd name="T9" fmla="*/ 2147483647 h 1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2"/>
              <a:gd name="T16" fmla="*/ 0 h 1847"/>
              <a:gd name="T17" fmla="*/ 1842 w 1842"/>
              <a:gd name="T18" fmla="*/ 1847 h 18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2" h="1847">
                <a:moveTo>
                  <a:pt x="0" y="660"/>
                </a:moveTo>
                <a:lnTo>
                  <a:pt x="1842" y="0"/>
                </a:lnTo>
                <a:lnTo>
                  <a:pt x="1842" y="1186"/>
                </a:lnTo>
                <a:lnTo>
                  <a:pt x="0" y="1847"/>
                </a:lnTo>
                <a:lnTo>
                  <a:pt x="0" y="660"/>
                </a:lnTo>
                <a:close/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2" name="Rectangle 13"/>
          <p:cNvSpPr>
            <a:spLocks noChangeArrowheads="1"/>
          </p:cNvSpPr>
          <p:nvPr/>
        </p:nvSpPr>
        <p:spPr bwMode="auto">
          <a:xfrm>
            <a:off x="5732466" y="2185991"/>
            <a:ext cx="607539" cy="23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2000" b="1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323" name="Rectangle 14"/>
          <p:cNvSpPr>
            <a:spLocks noChangeArrowheads="1"/>
          </p:cNvSpPr>
          <p:nvPr/>
        </p:nvSpPr>
        <p:spPr bwMode="auto">
          <a:xfrm>
            <a:off x="7948613" y="2205038"/>
            <a:ext cx="5635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World</a:t>
            </a:r>
            <a:endParaRPr lang="en-US" sz="2000" b="1">
              <a:solidFill>
                <a:prstClr val="black"/>
              </a:solidFill>
              <a:latin typeface="Times New Roman" pitchFamily="18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086603" y="2527300"/>
            <a:ext cx="1685925" cy="1284288"/>
            <a:chOff x="3978" y="2483"/>
            <a:chExt cx="1062" cy="809"/>
          </a:xfrm>
        </p:grpSpPr>
        <p:sp>
          <p:nvSpPr>
            <p:cNvPr id="13329" name="Freeform 16"/>
            <p:cNvSpPr>
              <a:spLocks/>
            </p:cNvSpPr>
            <p:nvPr/>
          </p:nvSpPr>
          <p:spPr bwMode="auto">
            <a:xfrm>
              <a:off x="3978" y="2802"/>
              <a:ext cx="44" cy="59"/>
            </a:xfrm>
            <a:custGeom>
              <a:avLst/>
              <a:gdLst>
                <a:gd name="T0" fmla="*/ 22 w 44"/>
                <a:gd name="T1" fmla="*/ 7 h 59"/>
                <a:gd name="T2" fmla="*/ 37 w 44"/>
                <a:gd name="T3" fmla="*/ 0 h 59"/>
                <a:gd name="T4" fmla="*/ 44 w 44"/>
                <a:gd name="T5" fmla="*/ 7 h 59"/>
                <a:gd name="T6" fmla="*/ 44 w 44"/>
                <a:gd name="T7" fmla="*/ 22 h 59"/>
                <a:gd name="T8" fmla="*/ 44 w 44"/>
                <a:gd name="T9" fmla="*/ 37 h 59"/>
                <a:gd name="T10" fmla="*/ 37 w 44"/>
                <a:gd name="T11" fmla="*/ 52 h 59"/>
                <a:gd name="T12" fmla="*/ 22 w 44"/>
                <a:gd name="T13" fmla="*/ 59 h 59"/>
                <a:gd name="T14" fmla="*/ 7 w 44"/>
                <a:gd name="T15" fmla="*/ 59 h 59"/>
                <a:gd name="T16" fmla="*/ 0 w 44"/>
                <a:gd name="T17" fmla="*/ 52 h 59"/>
                <a:gd name="T18" fmla="*/ 0 w 44"/>
                <a:gd name="T19" fmla="*/ 37 h 59"/>
                <a:gd name="T20" fmla="*/ 0 w 44"/>
                <a:gd name="T21" fmla="*/ 22 h 59"/>
                <a:gd name="T22" fmla="*/ 7 w 44"/>
                <a:gd name="T23" fmla="*/ 7 h 59"/>
                <a:gd name="T24" fmla="*/ 22 w 44"/>
                <a:gd name="T25" fmla="*/ 7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9"/>
                <a:gd name="T41" fmla="*/ 44 w 44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9">
                  <a:moveTo>
                    <a:pt x="22" y="7"/>
                  </a:moveTo>
                  <a:lnTo>
                    <a:pt x="37" y="0"/>
                  </a:lnTo>
                  <a:lnTo>
                    <a:pt x="44" y="7"/>
                  </a:lnTo>
                  <a:lnTo>
                    <a:pt x="44" y="22"/>
                  </a:lnTo>
                  <a:lnTo>
                    <a:pt x="44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7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30" name="Freeform 17"/>
            <p:cNvSpPr>
              <a:spLocks/>
            </p:cNvSpPr>
            <p:nvPr/>
          </p:nvSpPr>
          <p:spPr bwMode="auto">
            <a:xfrm>
              <a:off x="4995" y="2483"/>
              <a:ext cx="45" cy="59"/>
            </a:xfrm>
            <a:custGeom>
              <a:avLst/>
              <a:gdLst>
                <a:gd name="T0" fmla="*/ 22 w 45"/>
                <a:gd name="T1" fmla="*/ 8 h 59"/>
                <a:gd name="T2" fmla="*/ 37 w 45"/>
                <a:gd name="T3" fmla="*/ 0 h 59"/>
                <a:gd name="T4" fmla="*/ 45 w 45"/>
                <a:gd name="T5" fmla="*/ 8 h 59"/>
                <a:gd name="T6" fmla="*/ 45 w 45"/>
                <a:gd name="T7" fmla="*/ 22 h 59"/>
                <a:gd name="T8" fmla="*/ 45 w 45"/>
                <a:gd name="T9" fmla="*/ 37 h 59"/>
                <a:gd name="T10" fmla="*/ 37 w 45"/>
                <a:gd name="T11" fmla="*/ 52 h 59"/>
                <a:gd name="T12" fmla="*/ 22 w 45"/>
                <a:gd name="T13" fmla="*/ 59 h 59"/>
                <a:gd name="T14" fmla="*/ 7 w 45"/>
                <a:gd name="T15" fmla="*/ 59 h 59"/>
                <a:gd name="T16" fmla="*/ 0 w 45"/>
                <a:gd name="T17" fmla="*/ 52 h 59"/>
                <a:gd name="T18" fmla="*/ 0 w 45"/>
                <a:gd name="T19" fmla="*/ 37 h 59"/>
                <a:gd name="T20" fmla="*/ 0 w 45"/>
                <a:gd name="T21" fmla="*/ 22 h 59"/>
                <a:gd name="T22" fmla="*/ 7 w 45"/>
                <a:gd name="T23" fmla="*/ 8 h 59"/>
                <a:gd name="T24" fmla="*/ 22 w 45"/>
                <a:gd name="T25" fmla="*/ 8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59"/>
                <a:gd name="T41" fmla="*/ 45 w 45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59">
                  <a:moveTo>
                    <a:pt x="22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31" name="Freeform 18"/>
            <p:cNvSpPr>
              <a:spLocks/>
            </p:cNvSpPr>
            <p:nvPr/>
          </p:nvSpPr>
          <p:spPr bwMode="auto">
            <a:xfrm>
              <a:off x="4371" y="3232"/>
              <a:ext cx="45" cy="60"/>
            </a:xfrm>
            <a:custGeom>
              <a:avLst/>
              <a:gdLst>
                <a:gd name="T0" fmla="*/ 23 w 45"/>
                <a:gd name="T1" fmla="*/ 8 h 60"/>
                <a:gd name="T2" fmla="*/ 37 w 45"/>
                <a:gd name="T3" fmla="*/ 0 h 60"/>
                <a:gd name="T4" fmla="*/ 45 w 45"/>
                <a:gd name="T5" fmla="*/ 8 h 60"/>
                <a:gd name="T6" fmla="*/ 45 w 45"/>
                <a:gd name="T7" fmla="*/ 22 h 60"/>
                <a:gd name="T8" fmla="*/ 45 w 45"/>
                <a:gd name="T9" fmla="*/ 37 h 60"/>
                <a:gd name="T10" fmla="*/ 37 w 45"/>
                <a:gd name="T11" fmla="*/ 52 h 60"/>
                <a:gd name="T12" fmla="*/ 23 w 45"/>
                <a:gd name="T13" fmla="*/ 60 h 60"/>
                <a:gd name="T14" fmla="*/ 8 w 45"/>
                <a:gd name="T15" fmla="*/ 60 h 60"/>
                <a:gd name="T16" fmla="*/ 0 w 45"/>
                <a:gd name="T17" fmla="*/ 52 h 60"/>
                <a:gd name="T18" fmla="*/ 0 w 45"/>
                <a:gd name="T19" fmla="*/ 37 h 60"/>
                <a:gd name="T20" fmla="*/ 0 w 45"/>
                <a:gd name="T21" fmla="*/ 22 h 60"/>
                <a:gd name="T22" fmla="*/ 8 w 45"/>
                <a:gd name="T23" fmla="*/ 8 h 60"/>
                <a:gd name="T24" fmla="*/ 23 w 45"/>
                <a:gd name="T25" fmla="*/ 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60"/>
                <a:gd name="T41" fmla="*/ 45 w 45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60">
                  <a:moveTo>
                    <a:pt x="23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3" y="60"/>
                  </a:lnTo>
                  <a:lnTo>
                    <a:pt x="8" y="60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8" y="8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32" name="Freeform 19"/>
            <p:cNvSpPr>
              <a:spLocks/>
            </p:cNvSpPr>
            <p:nvPr/>
          </p:nvSpPr>
          <p:spPr bwMode="auto">
            <a:xfrm>
              <a:off x="4008" y="2520"/>
              <a:ext cx="1032" cy="742"/>
            </a:xfrm>
            <a:custGeom>
              <a:avLst/>
              <a:gdLst>
                <a:gd name="T0" fmla="*/ 0 w 1032"/>
                <a:gd name="T1" fmla="*/ 319 h 742"/>
                <a:gd name="T2" fmla="*/ 1032 w 1032"/>
                <a:gd name="T3" fmla="*/ 0 h 742"/>
                <a:gd name="T4" fmla="*/ 401 w 1032"/>
                <a:gd name="T5" fmla="*/ 742 h 742"/>
                <a:gd name="T6" fmla="*/ 0 w 1032"/>
                <a:gd name="T7" fmla="*/ 319 h 7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742"/>
                <a:gd name="T14" fmla="*/ 1032 w 1032"/>
                <a:gd name="T15" fmla="*/ 742 h 7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742">
                  <a:moveTo>
                    <a:pt x="0" y="319"/>
                  </a:moveTo>
                  <a:lnTo>
                    <a:pt x="1032" y="0"/>
                  </a:lnTo>
                  <a:lnTo>
                    <a:pt x="401" y="742"/>
                  </a:lnTo>
                  <a:lnTo>
                    <a:pt x="0" y="319"/>
                  </a:lnTo>
                  <a:close/>
                </a:path>
              </a:pathLst>
            </a:cu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3325" name="Line 20"/>
          <p:cNvSpPr>
            <a:spLocks noChangeShapeType="1"/>
          </p:cNvSpPr>
          <p:nvPr/>
        </p:nvSpPr>
        <p:spPr bwMode="auto">
          <a:xfrm flipV="1">
            <a:off x="4876800" y="3775078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6" name="Line 21"/>
          <p:cNvSpPr>
            <a:spLocks noChangeShapeType="1"/>
          </p:cNvSpPr>
          <p:nvPr/>
        </p:nvSpPr>
        <p:spPr bwMode="auto">
          <a:xfrm flipV="1">
            <a:off x="4251325" y="3071816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7" name="Line 22"/>
          <p:cNvSpPr>
            <a:spLocks noChangeShapeType="1"/>
          </p:cNvSpPr>
          <p:nvPr/>
        </p:nvSpPr>
        <p:spPr bwMode="auto">
          <a:xfrm flipV="1">
            <a:off x="5881691" y="2579691"/>
            <a:ext cx="2871787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328" name="Text Box 23"/>
          <p:cNvSpPr txBox="1">
            <a:spLocks noChangeArrowheads="1"/>
          </p:cNvSpPr>
          <p:nvPr/>
        </p:nvSpPr>
        <p:spPr bwMode="auto">
          <a:xfrm>
            <a:off x="9067800" y="6583366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prstClr val="black"/>
                </a:solidFill>
              </a:rPr>
              <a:t>Slide by Steve Seitz</a:t>
            </a:r>
          </a:p>
        </p:txBody>
      </p:sp>
      <p:graphicFrame>
        <p:nvGraphicFramePr>
          <p:cNvPr id="13314" name="Object 7"/>
          <p:cNvGraphicFramePr>
            <a:graphicFrameLocks noChangeAspect="1"/>
          </p:cNvGraphicFramePr>
          <p:nvPr/>
        </p:nvGraphicFramePr>
        <p:xfrm>
          <a:off x="6757988" y="4406900"/>
          <a:ext cx="3516312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0960" imgH="927000" progId="Equation.3">
                  <p:embed/>
                </p:oleObj>
              </mc:Choice>
              <mc:Fallback>
                <p:oleObj name="Equation" r:id="rId2" imgW="16509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988" y="4406900"/>
                        <a:ext cx="3516312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356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8229600" cy="838200"/>
          </a:xfrm>
        </p:spPr>
        <p:txBody>
          <a:bodyPr/>
          <a:lstStyle/>
          <a:p>
            <a:r>
              <a:rPr lang="en-US" dirty="0"/>
              <a:t>Camera </a:t>
            </a:r>
            <a:r>
              <a:rPr lang="en-US" dirty="0" err="1"/>
              <a:t>Obscura</a:t>
            </a:r>
            <a:r>
              <a:rPr lang="en-US" dirty="0"/>
              <a:t> used for Tracing</a:t>
            </a:r>
          </a:p>
        </p:txBody>
      </p:sp>
      <p:pic>
        <p:nvPicPr>
          <p:cNvPr id="18435" name="Picture 5" descr="obscura"/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</a:blip>
          <a:srcRect l="2309" t="2110" r="2077" b="3014"/>
          <a:stretch>
            <a:fillRect/>
          </a:stretch>
        </p:blipFill>
        <p:spPr bwMode="auto">
          <a:xfrm>
            <a:off x="3111503" y="1438278"/>
            <a:ext cx="5260975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3200403" y="5715003"/>
            <a:ext cx="55657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+mn-ea"/>
                <a:cs typeface="+mn-cs"/>
              </a:rPr>
              <a:t>Lens Based Camera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+mn-ea"/>
                <a:cs typeface="+mn-cs"/>
              </a:rPr>
              <a:t>Obscura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+mn-ea"/>
                <a:cs typeface="+mn-cs"/>
              </a:rPr>
              <a:t>, 1568</a:t>
            </a:r>
          </a:p>
        </p:txBody>
      </p:sp>
    </p:spTree>
    <p:extLst>
      <p:ext uri="{BB962C8B-B14F-4D97-AF65-F5344CB8AC3E}">
        <p14:creationId xmlns:p14="http://schemas.microsoft.com/office/powerpoint/2010/main" val="154971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of View (Zoom, focal length)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2" cstate="print"/>
          <a:srcRect l="3999"/>
          <a:stretch>
            <a:fillRect/>
          </a:stretch>
        </p:blipFill>
        <p:spPr bwMode="auto">
          <a:xfrm>
            <a:off x="1676400" y="1054100"/>
            <a:ext cx="88392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8970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	Suppose we have two 3D cubes on the ground facing the viewer, one near, one far.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would they look like in perspective?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would they look like in weak perspective?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4146" name="Picture 2" descr="http://rememberwhen.gazettelive.co.uk/station%20road%20n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3124200"/>
            <a:ext cx="5143500" cy="3429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48134" y="6581004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Photo credit: GazetteLive.co.uk</a:t>
            </a:r>
          </a:p>
        </p:txBody>
      </p:sp>
    </p:spTree>
    <p:extLst>
      <p:ext uri="{BB962C8B-B14F-4D97-AF65-F5344CB8AC3E}">
        <p14:creationId xmlns:p14="http://schemas.microsoft.com/office/powerpoint/2010/main" val="389424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Beyond Pinholes: Radial Distortion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667000"/>
            <a:ext cx="52959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2209800"/>
            <a:ext cx="30543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06539" y="6596066"/>
            <a:ext cx="1998663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Image from Martin </a:t>
            </a:r>
            <a:r>
              <a:rPr lang="en-US" sz="1050" dirty="0" err="1">
                <a:solidFill>
                  <a:prstClr val="black"/>
                </a:solidFill>
              </a:rPr>
              <a:t>Habbecke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56326" name="TextBox 7"/>
          <p:cNvSpPr txBox="1">
            <a:spLocks noChangeArrowheads="1"/>
          </p:cNvSpPr>
          <p:nvPr/>
        </p:nvSpPr>
        <p:spPr bwMode="auto">
          <a:xfrm>
            <a:off x="7543803" y="5943600"/>
            <a:ext cx="26130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prstClr val="black"/>
                </a:solidFill>
              </a:rPr>
              <a:t>Corrected Barrel Distortion</a:t>
            </a:r>
          </a:p>
        </p:txBody>
      </p:sp>
    </p:spTree>
    <p:extLst>
      <p:ext uri="{BB962C8B-B14F-4D97-AF65-F5344CB8AC3E}">
        <p14:creationId xmlns:p14="http://schemas.microsoft.com/office/powerpoint/2010/main" val="1451586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Things to remember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133600" y="1143003"/>
            <a:ext cx="43434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Vanishing points and vanishing lines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Pinhole camera model and camera projection matrix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Homogeneous coordinates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6246816" y="609600"/>
            <a:ext cx="4116387" cy="1862138"/>
            <a:chOff x="-28575" y="1676401"/>
            <a:chExt cx="9296400" cy="4754564"/>
          </a:xfrm>
        </p:grpSpPr>
        <p:graphicFrame>
          <p:nvGraphicFramePr>
            <p:cNvPr id="14339" name="Object 5"/>
            <p:cNvGraphicFramePr>
              <a:graphicFrameLocks noChangeAspect="1"/>
            </p:cNvGraphicFramePr>
            <p:nvPr/>
          </p:nvGraphicFramePr>
          <p:xfrm>
            <a:off x="1743075" y="2590800"/>
            <a:ext cx="4962525" cy="372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3" imgW="9752381" imgH="7314286" progId="">
                    <p:embed/>
                  </p:oleObj>
                </mc:Choice>
                <mc:Fallback>
                  <p:oleObj name="Photo Editor Photo" r:id="rId3" imgW="9752381" imgH="7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3075" y="2590800"/>
                          <a:ext cx="4962525" cy="3721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5" name="Line 3"/>
            <p:cNvSpPr>
              <a:spLocks noChangeShapeType="1"/>
            </p:cNvSpPr>
            <p:nvPr/>
          </p:nvSpPr>
          <p:spPr bwMode="auto">
            <a:xfrm flipH="1">
              <a:off x="76200" y="3200400"/>
              <a:ext cx="5029200" cy="12954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46" name="Line 4"/>
            <p:cNvSpPr>
              <a:spLocks noChangeShapeType="1"/>
            </p:cNvSpPr>
            <p:nvPr/>
          </p:nvSpPr>
          <p:spPr bwMode="auto">
            <a:xfrm flipH="1" flipV="1">
              <a:off x="76200" y="4495800"/>
              <a:ext cx="3962400" cy="990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47" name="Line 5"/>
            <p:cNvSpPr>
              <a:spLocks noChangeShapeType="1"/>
            </p:cNvSpPr>
            <p:nvPr/>
          </p:nvSpPr>
          <p:spPr bwMode="auto">
            <a:xfrm flipH="1">
              <a:off x="76200" y="4114800"/>
              <a:ext cx="4038600" cy="3810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48" name="Line 6"/>
            <p:cNvSpPr>
              <a:spLocks noChangeShapeType="1"/>
            </p:cNvSpPr>
            <p:nvPr/>
          </p:nvSpPr>
          <p:spPr bwMode="auto">
            <a:xfrm>
              <a:off x="76200" y="4495800"/>
              <a:ext cx="4419600" cy="3048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49" name="Line 7"/>
            <p:cNvSpPr>
              <a:spLocks noChangeShapeType="1"/>
            </p:cNvSpPr>
            <p:nvPr/>
          </p:nvSpPr>
          <p:spPr bwMode="auto">
            <a:xfrm flipV="1">
              <a:off x="76200" y="4267200"/>
              <a:ext cx="4419600" cy="228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50" name="Line 8"/>
            <p:cNvSpPr>
              <a:spLocks noChangeShapeType="1"/>
            </p:cNvSpPr>
            <p:nvPr/>
          </p:nvSpPr>
          <p:spPr bwMode="auto">
            <a:xfrm flipV="1">
              <a:off x="4800600" y="46482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51" name="Line 9"/>
            <p:cNvSpPr>
              <a:spLocks noChangeShapeType="1"/>
            </p:cNvSpPr>
            <p:nvPr/>
          </p:nvSpPr>
          <p:spPr bwMode="auto">
            <a:xfrm>
              <a:off x="4800600" y="35814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52" name="Line 10"/>
            <p:cNvSpPr>
              <a:spLocks noChangeShapeType="1"/>
            </p:cNvSpPr>
            <p:nvPr/>
          </p:nvSpPr>
          <p:spPr bwMode="auto">
            <a:xfrm>
              <a:off x="4800600" y="4343400"/>
              <a:ext cx="4267200" cy="762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53" name="Line 11"/>
            <p:cNvSpPr>
              <a:spLocks noChangeShapeType="1"/>
            </p:cNvSpPr>
            <p:nvPr/>
          </p:nvSpPr>
          <p:spPr bwMode="auto">
            <a:xfrm flipV="1">
              <a:off x="4800600" y="4572000"/>
              <a:ext cx="4267200" cy="5334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54" name="Line 12"/>
            <p:cNvSpPr>
              <a:spLocks noChangeShapeType="1"/>
            </p:cNvSpPr>
            <p:nvPr/>
          </p:nvSpPr>
          <p:spPr bwMode="auto">
            <a:xfrm>
              <a:off x="4800600" y="4038600"/>
              <a:ext cx="4267200" cy="304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7058025" y="4953002"/>
              <a:ext cx="1857375" cy="1477963"/>
              <a:chOff x="4446" y="3120"/>
              <a:chExt cx="1170" cy="931"/>
            </a:xfrm>
          </p:grpSpPr>
          <p:sp>
            <p:nvSpPr>
              <p:cNvPr id="14374" name="Text Box 14"/>
              <p:cNvSpPr txBox="1">
                <a:spLocks noChangeArrowheads="1"/>
              </p:cNvSpPr>
              <p:nvPr/>
            </p:nvSpPr>
            <p:spPr bwMode="auto">
              <a:xfrm>
                <a:off x="4446" y="3408"/>
                <a:ext cx="1161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14375" name="Line 15"/>
              <p:cNvSpPr>
                <a:spLocks noChangeShapeType="1"/>
              </p:cNvSpPr>
              <p:nvPr/>
            </p:nvSpPr>
            <p:spPr bwMode="auto">
              <a:xfrm flipV="1">
                <a:off x="4848" y="3120"/>
                <a:ext cx="768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356" name="Line 16"/>
            <p:cNvSpPr>
              <a:spLocks noChangeShapeType="1"/>
            </p:cNvSpPr>
            <p:nvPr/>
          </p:nvSpPr>
          <p:spPr bwMode="auto">
            <a:xfrm>
              <a:off x="0" y="4495800"/>
              <a:ext cx="9144000" cy="0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0" y="2743200"/>
              <a:ext cx="1828800" cy="1600200"/>
              <a:chOff x="0" y="1728"/>
              <a:chExt cx="1152" cy="1008"/>
            </a:xfrm>
          </p:grpSpPr>
          <p:sp>
            <p:nvSpPr>
              <p:cNvPr id="14372" name="Text Box 18"/>
              <p:cNvSpPr txBox="1">
                <a:spLocks noChangeArrowheads="1"/>
              </p:cNvSpPr>
              <p:nvPr/>
            </p:nvSpPr>
            <p:spPr bwMode="auto">
              <a:xfrm>
                <a:off x="0" y="1728"/>
                <a:ext cx="1152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0000FF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333399"/>
                    </a:solidFill>
                    <a:latin typeface="Tahoma" pitchFamily="34" charset="0"/>
                  </a:rPr>
                  <a:t> </a:t>
                </a:r>
                <a:r>
                  <a:rPr lang="en-US" sz="1000" b="1">
                    <a:solidFill>
                      <a:srgbClr val="0000FF"/>
                    </a:solidFill>
                    <a:latin typeface="Tahoma" pitchFamily="34" charset="0"/>
                  </a:rPr>
                  <a:t>line</a:t>
                </a:r>
              </a:p>
            </p:txBody>
          </p:sp>
          <p:sp>
            <p:nvSpPr>
              <p:cNvPr id="14373" name="Line 19"/>
              <p:cNvSpPr>
                <a:spLocks noChangeShapeType="1"/>
              </p:cNvSpPr>
              <p:nvPr/>
            </p:nvSpPr>
            <p:spPr bwMode="auto">
              <a:xfrm>
                <a:off x="528" y="2208"/>
                <a:ext cx="192" cy="528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-28575" y="4451351"/>
              <a:ext cx="1843088" cy="1843088"/>
              <a:chOff x="-18" y="2804"/>
              <a:chExt cx="1161" cy="1161"/>
            </a:xfrm>
          </p:grpSpPr>
          <p:sp>
            <p:nvSpPr>
              <p:cNvPr id="14369" name="Oval 21"/>
              <p:cNvSpPr>
                <a:spLocks noChangeAspect="1" noChangeArrowheads="1"/>
              </p:cNvSpPr>
              <p:nvPr/>
            </p:nvSpPr>
            <p:spPr bwMode="auto">
              <a:xfrm>
                <a:off x="28" y="2804"/>
                <a:ext cx="63" cy="6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370" name="Text Box 22"/>
              <p:cNvSpPr txBox="1">
                <a:spLocks noChangeArrowheads="1"/>
              </p:cNvSpPr>
              <p:nvPr/>
            </p:nvSpPr>
            <p:spPr bwMode="auto">
              <a:xfrm>
                <a:off x="-18" y="3322"/>
                <a:ext cx="1161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14371" name="Line 23"/>
              <p:cNvSpPr>
                <a:spLocks noChangeShapeType="1"/>
              </p:cNvSpPr>
              <p:nvPr/>
            </p:nvSpPr>
            <p:spPr bwMode="auto">
              <a:xfrm flipH="1" flipV="1">
                <a:off x="96" y="2928"/>
                <a:ext cx="24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359" name="Line 24"/>
            <p:cNvSpPr>
              <a:spLocks noChangeShapeType="1"/>
            </p:cNvSpPr>
            <p:nvPr/>
          </p:nvSpPr>
          <p:spPr bwMode="auto">
            <a:xfrm flipV="1">
              <a:off x="2438400" y="1981200"/>
              <a:ext cx="0" cy="3124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60" name="Line 25"/>
            <p:cNvSpPr>
              <a:spLocks noChangeShapeType="1"/>
            </p:cNvSpPr>
            <p:nvPr/>
          </p:nvSpPr>
          <p:spPr bwMode="auto">
            <a:xfrm flipV="1">
              <a:off x="2805113" y="1981200"/>
              <a:ext cx="0" cy="3200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61" name="Line 26"/>
            <p:cNvSpPr>
              <a:spLocks noChangeShapeType="1"/>
            </p:cNvSpPr>
            <p:nvPr/>
          </p:nvSpPr>
          <p:spPr bwMode="auto">
            <a:xfrm flipV="1">
              <a:off x="3325813" y="1981200"/>
              <a:ext cx="0" cy="33528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62" name="Line 27"/>
            <p:cNvSpPr>
              <a:spLocks noChangeShapeType="1"/>
            </p:cNvSpPr>
            <p:nvPr/>
          </p:nvSpPr>
          <p:spPr bwMode="auto">
            <a:xfrm flipV="1">
              <a:off x="4114800" y="1981200"/>
              <a:ext cx="0" cy="3505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63" name="Line 28"/>
            <p:cNvSpPr>
              <a:spLocks noChangeShapeType="1"/>
            </p:cNvSpPr>
            <p:nvPr/>
          </p:nvSpPr>
          <p:spPr bwMode="auto">
            <a:xfrm flipV="1">
              <a:off x="4724400" y="1981200"/>
              <a:ext cx="0" cy="34290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64" name="Line 29"/>
            <p:cNvSpPr>
              <a:spLocks noChangeShapeType="1"/>
            </p:cNvSpPr>
            <p:nvPr/>
          </p:nvSpPr>
          <p:spPr bwMode="auto">
            <a:xfrm flipV="1">
              <a:off x="5943600" y="1981200"/>
              <a:ext cx="0" cy="32766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65" name="Line 30"/>
            <p:cNvSpPr>
              <a:spLocks noChangeShapeType="1"/>
            </p:cNvSpPr>
            <p:nvPr/>
          </p:nvSpPr>
          <p:spPr bwMode="auto">
            <a:xfrm flipV="1">
              <a:off x="5181600" y="1981200"/>
              <a:ext cx="0" cy="2057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6172200" y="1676401"/>
              <a:ext cx="3095625" cy="1414463"/>
              <a:chOff x="4011" y="1248"/>
              <a:chExt cx="1950" cy="891"/>
            </a:xfrm>
          </p:grpSpPr>
          <p:sp>
            <p:nvSpPr>
              <p:cNvPr id="14367" name="Text Box 32"/>
              <p:cNvSpPr txBox="1">
                <a:spLocks noChangeArrowheads="1"/>
              </p:cNvSpPr>
              <p:nvPr/>
            </p:nvSpPr>
            <p:spPr bwMode="auto">
              <a:xfrm>
                <a:off x="4011" y="1248"/>
                <a:ext cx="1950" cy="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Vertical 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(at infinity)</a:t>
                </a:r>
              </a:p>
            </p:txBody>
          </p:sp>
          <p:sp>
            <p:nvSpPr>
              <p:cNvPr id="14368" name="Line 33"/>
              <p:cNvSpPr>
                <a:spLocks noChangeShapeType="1"/>
              </p:cNvSpPr>
              <p:nvPr/>
            </p:nvSpPr>
            <p:spPr bwMode="auto">
              <a:xfrm flipH="1" flipV="1">
                <a:off x="4080" y="1248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2982913"/>
            <a:ext cx="34226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3253" name="Object 3"/>
          <p:cNvGraphicFramePr>
            <a:graphicFrameLocks noChangeAspect="1"/>
          </p:cNvGraphicFramePr>
          <p:nvPr/>
        </p:nvGraphicFramePr>
        <p:xfrm>
          <a:off x="7162800" y="4267203"/>
          <a:ext cx="23622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39600" imgH="215640" progId="Equation.3">
                  <p:embed/>
                </p:oleObj>
              </mc:Choice>
              <mc:Fallback>
                <p:oleObj name="Equation" r:id="rId6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7203"/>
                        <a:ext cx="236220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3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15200" y="5029200"/>
            <a:ext cx="1843088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383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read your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 have assigned readings</a:t>
            </a:r>
          </a:p>
          <a:p>
            <a:r>
              <a:rPr lang="en-US" dirty="0" err="1"/>
              <a:t>Szeliski</a:t>
            </a:r>
            <a:r>
              <a:rPr lang="en-US" dirty="0"/>
              <a:t> 2.1 and especially 2.1.4 cover the geometry of image formation</a:t>
            </a:r>
          </a:p>
        </p:txBody>
      </p:sp>
    </p:spTree>
    <p:extLst>
      <p:ext uri="{BB962C8B-B14F-4D97-AF65-F5344CB8AC3E}">
        <p14:creationId xmlns:p14="http://schemas.microsoft.com/office/powerpoint/2010/main" val="2554502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ctrTitle"/>
          </p:nvPr>
        </p:nvSpPr>
        <p:spPr>
          <a:xfrm>
            <a:off x="2133600" y="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/>
              <a:t>Image Filtering</a:t>
            </a:r>
          </a:p>
        </p:txBody>
      </p:sp>
      <p:sp>
        <p:nvSpPr>
          <p:cNvPr id="31747" name="Subtitle 2"/>
          <p:cNvSpPr>
            <a:spLocks noGrp="1"/>
          </p:cNvSpPr>
          <p:nvPr>
            <p:ph type="subTitle" idx="1"/>
          </p:nvPr>
        </p:nvSpPr>
        <p:spPr>
          <a:xfrm>
            <a:off x="2743200" y="5791200"/>
            <a:ext cx="6400800" cy="1066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Computer Vision</a:t>
            </a: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James Hays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4200" y="6334128"/>
            <a:ext cx="2463800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br>
              <a:rPr lang="en-US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Many slides by Derek </a:t>
            </a:r>
            <a:r>
              <a:rPr lang="en-US" sz="1400" dirty="0" err="1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Hoiem</a:t>
            </a:r>
            <a:endParaRPr lang="en-US" sz="14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31750" name="Picture 1" descr="C:\Users\hays\Desktop\143 Computer Vision\slides\04\IMG_1249_orig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052516"/>
            <a:ext cx="52578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334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1981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>
                <a:solidFill>
                  <a:prstClr val="white"/>
                </a:solidFill>
                <a:latin typeface="Calibri"/>
              </a:rPr>
              <a:t>Project 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6327722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BBC Clip: </a:t>
            </a:r>
            <a:r>
              <a:rPr lang="en-US" dirty="0">
                <a:hlinkClick r:id="rId2"/>
              </a:rPr>
              <a:t>https://www.youtube.com/watch/OlumoQ05gS8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60296"/>
            <a:ext cx="4987352" cy="279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835106"/>
            <a:ext cx="6220842" cy="3492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60296"/>
            <a:ext cx="2320978" cy="19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8675" name="Picture 2" descr="C:\comp_photo\feifei_slides\feifei_slid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8534400" y="6477003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Gill Sans" charset="0"/>
              </a:rPr>
              <a:t>Slide credit Fei Fei Li</a:t>
            </a:r>
          </a:p>
        </p:txBody>
      </p:sp>
    </p:spTree>
    <p:extLst>
      <p:ext uri="{BB962C8B-B14F-4D97-AF65-F5344CB8AC3E}">
        <p14:creationId xmlns:p14="http://schemas.microsoft.com/office/powerpoint/2010/main" val="2966057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9699" name="Picture 2" descr="C:\comp_photo\feifei_slides\feifei_slid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3"/>
          <p:cNvSpPr txBox="1">
            <a:spLocks noChangeArrowheads="1"/>
          </p:cNvSpPr>
          <p:nvPr/>
        </p:nvSpPr>
        <p:spPr bwMode="auto">
          <a:xfrm>
            <a:off x="8534400" y="6477003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Gill Sans" charset="0"/>
              </a:rPr>
              <a:t>Slide credit Fei Fei Li</a:t>
            </a:r>
          </a:p>
        </p:txBody>
      </p:sp>
    </p:spTree>
    <p:extLst>
      <p:ext uri="{BB962C8B-B14F-4D97-AF65-F5344CB8AC3E}">
        <p14:creationId xmlns:p14="http://schemas.microsoft.com/office/powerpoint/2010/main" val="4153882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23" name="Picture 2" descr="C:\comp_photo\feifei_slides\feifei_slide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152400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8534400" y="6477003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200">
                <a:solidFill>
                  <a:srgbClr val="000000"/>
                </a:solidFill>
                <a:latin typeface="Gill Sans" charset="0"/>
              </a:rPr>
              <a:t>Slide credit Fei Fei Li</a:t>
            </a:r>
          </a:p>
        </p:txBody>
      </p:sp>
    </p:spTree>
    <p:extLst>
      <p:ext uri="{BB962C8B-B14F-4D97-AF65-F5344CB8AC3E}">
        <p14:creationId xmlns:p14="http://schemas.microsoft.com/office/powerpoint/2010/main" val="307236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First Photograph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905000" y="1905000"/>
            <a:ext cx="3962400" cy="990600"/>
          </a:xfrm>
        </p:spPr>
        <p:txBody>
          <a:bodyPr>
            <a:normAutofit fontScale="925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dirty="0"/>
              <a:t>	Oldest surviving photograph</a:t>
            </a:r>
          </a:p>
          <a:p>
            <a:pPr lvl="1" eaLnBrk="1" hangingPunct="1"/>
            <a:r>
              <a:rPr lang="en-US" sz="2000" dirty="0"/>
              <a:t>Took 8 hours on pewter plate</a:t>
            </a:r>
          </a:p>
        </p:txBody>
      </p:sp>
      <p:pic>
        <p:nvPicPr>
          <p:cNvPr id="27652" name="Picture 3" descr="http://www.anomalies-unlimited.com/Odd%20Pics%202/Images/1P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819403"/>
            <a:ext cx="32956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2514603" y="5334000"/>
            <a:ext cx="2352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Joseph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Niepce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1826</a:t>
            </a:r>
          </a:p>
        </p:txBody>
      </p:sp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819400"/>
            <a:ext cx="3581400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TextBox 8"/>
          <p:cNvSpPr txBox="1">
            <a:spLocks noChangeArrowheads="1"/>
          </p:cNvSpPr>
          <p:nvPr/>
        </p:nvSpPr>
        <p:spPr bwMode="auto">
          <a:xfrm>
            <a:off x="6248400" y="2057400"/>
            <a:ext cx="4070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Photograph of the first photograph</a:t>
            </a:r>
          </a:p>
        </p:txBody>
      </p:sp>
      <p:sp>
        <p:nvSpPr>
          <p:cNvPr id="27656" name="TextBox 9"/>
          <p:cNvSpPr txBox="1">
            <a:spLocks noChangeArrowheads="1"/>
          </p:cNvSpPr>
          <p:nvPr/>
        </p:nvSpPr>
        <p:spPr bwMode="auto">
          <a:xfrm>
            <a:off x="6858003" y="5334000"/>
            <a:ext cx="2181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Stored at UT Austin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6172200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Niepce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later teamed up with Daguerre, who eventually created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Daguerrotypes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972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Hybrid Images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2057400" y="5791200"/>
            <a:ext cx="7772400" cy="914400"/>
          </a:xfrm>
        </p:spPr>
        <p:txBody>
          <a:bodyPr>
            <a:normAutofit fontScale="92500" lnSpcReduction="10000"/>
          </a:bodyPr>
          <a:lstStyle/>
          <a:p>
            <a:pPr algn="ctr">
              <a:buFont typeface="Arial" charset="0"/>
              <a:buChar char="•"/>
              <a:defRPr/>
            </a:pPr>
            <a:r>
              <a:rPr lang="en-US"/>
              <a:t>A. Oliva, A. Torralba, P.G. Schyns, </a:t>
            </a:r>
            <a:br>
              <a:rPr lang="en-US"/>
            </a:br>
            <a:r>
              <a:rPr lang="en-US">
                <a:hlinkClick r:id="rId3"/>
              </a:rPr>
              <a:t>“Hybrid Images,”</a:t>
            </a:r>
            <a:r>
              <a:rPr lang="en-US"/>
              <a:t> SIGGRAPH 2006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57391"/>
            <a:ext cx="89916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375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Upcoming classes: two views of filtering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Image filters in spatial domain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Filter is a mathematical operation of a grid of numbers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Smoothing, sharpening, measuring texture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Image filters in the frequency domain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Filtering is a way to modify the frequencies of images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err="1"/>
              <a:t>Denoising</a:t>
            </a:r>
            <a:r>
              <a:rPr lang="en-US" dirty="0"/>
              <a:t>, sampling, image compression</a:t>
            </a:r>
          </a:p>
        </p:txBody>
      </p:sp>
    </p:spTree>
    <p:extLst>
      <p:ext uri="{BB962C8B-B14F-4D97-AF65-F5344CB8AC3E}">
        <p14:creationId xmlns:p14="http://schemas.microsoft.com/office/powerpoint/2010/main" val="3152442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Image filtering (or convolution)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229600" cy="5410200"/>
          </a:xfrm>
        </p:spPr>
        <p:txBody>
          <a:bodyPr/>
          <a:lstStyle/>
          <a:p>
            <a:endParaRPr lang="en-US" altLang="en-US" sz="2800" dirty="0"/>
          </a:p>
          <a:p>
            <a:r>
              <a:rPr lang="en-US" altLang="en-US" sz="2800" dirty="0"/>
              <a:t>Image filtering: compute function of local neighborhood at each position</a:t>
            </a:r>
          </a:p>
          <a:p>
            <a:endParaRPr lang="en-US" altLang="en-US" sz="2800" dirty="0"/>
          </a:p>
          <a:p>
            <a:r>
              <a:rPr lang="en-US" altLang="en-US" sz="2800" dirty="0"/>
              <a:t>Really important!</a:t>
            </a:r>
          </a:p>
          <a:p>
            <a:pPr lvl="1"/>
            <a:r>
              <a:rPr lang="en-US" altLang="en-US" sz="2400" dirty="0"/>
              <a:t>Enhance images</a:t>
            </a:r>
          </a:p>
          <a:p>
            <a:pPr lvl="2"/>
            <a:r>
              <a:rPr lang="en-US" altLang="en-US" sz="2000" dirty="0" err="1"/>
              <a:t>Denoise</a:t>
            </a:r>
            <a:r>
              <a:rPr lang="en-US" altLang="en-US" sz="2000" dirty="0"/>
              <a:t>, resize, increase contrast, etc.</a:t>
            </a:r>
            <a:endParaRPr lang="en-US" altLang="en-US" sz="2800" dirty="0"/>
          </a:p>
          <a:p>
            <a:pPr lvl="1"/>
            <a:r>
              <a:rPr lang="en-US" altLang="en-US" sz="2400" dirty="0"/>
              <a:t>Extract information from images</a:t>
            </a:r>
          </a:p>
          <a:p>
            <a:pPr lvl="2"/>
            <a:r>
              <a:rPr lang="en-US" altLang="en-US" sz="2000" dirty="0"/>
              <a:t>Texture, edges, distinctive points, etc.</a:t>
            </a:r>
          </a:p>
          <a:p>
            <a:pPr lvl="1"/>
            <a:r>
              <a:rPr lang="en-US" altLang="en-US" sz="2400" dirty="0"/>
              <a:t>Detect patterns</a:t>
            </a:r>
          </a:p>
          <a:p>
            <a:pPr lvl="2"/>
            <a:r>
              <a:rPr lang="en-US" altLang="en-US" sz="2000" dirty="0"/>
              <a:t>Template matching</a:t>
            </a:r>
          </a:p>
          <a:p>
            <a:pPr lvl="1"/>
            <a:r>
              <a:rPr lang="en-US" altLang="en-US" dirty="0"/>
              <a:t>Deep Convolutional Networks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886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4"/>
          <p:cNvGrpSpPr>
            <a:grpSpLocks/>
          </p:cNvGrpSpPr>
          <p:nvPr/>
        </p:nvGrpSpPr>
        <p:grpSpPr bwMode="auto">
          <a:xfrm>
            <a:off x="7010400" y="2514600"/>
            <a:ext cx="2274888" cy="1803400"/>
            <a:chOff x="3799" y="2064"/>
            <a:chExt cx="1433" cy="1136"/>
          </a:xfrm>
        </p:grpSpPr>
        <p:grpSp>
          <p:nvGrpSpPr>
            <p:cNvPr id="3482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2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3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3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3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3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4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4823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19" name="Text Box 24"/>
          <p:cNvSpPr txBox="1">
            <a:spLocks noChangeArrowheads="1"/>
          </p:cNvSpPr>
          <p:nvPr/>
        </p:nvSpPr>
        <p:spPr bwMode="auto">
          <a:xfrm>
            <a:off x="7543803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prstClr val="black"/>
                </a:solidFill>
              </a:rPr>
              <a:t>Slide credit: David Lowe (UBC)</a:t>
            </a:r>
          </a:p>
        </p:txBody>
      </p:sp>
      <p:graphicFrame>
        <p:nvGraphicFramePr>
          <p:cNvPr id="34820" name="Object 26"/>
          <p:cNvGraphicFramePr>
            <a:graphicFrameLocks noChangeAspect="1"/>
          </p:cNvGraphicFramePr>
          <p:nvPr/>
        </p:nvGraphicFramePr>
        <p:xfrm>
          <a:off x="7913688" y="1752603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140" imgH="203112" progId="Equation.3">
                  <p:embed/>
                </p:oleObj>
              </mc:Choice>
              <mc:Fallback>
                <p:oleObj name="Equation" r:id="rId4" imgW="368140" imgH="203112" progId="Equation.3">
                  <p:embed/>
                  <p:pic>
                    <p:nvPicPr>
                      <p:cNvPr id="3482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3688" y="1752603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/>
          <p:cNvSpPr txBox="1">
            <a:spLocks noChangeArrowheads="1"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Example: box f</a:t>
            </a:r>
            <a:r>
              <a:rPr lang="en-US" sz="3600" dirty="0" err="1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ilter</a:t>
            </a:r>
            <a:endParaRPr lang="en-US" sz="3600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1508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3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1247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64800"/>
              </p:ext>
            </p:extLst>
          </p:nvPr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371" name="Rectangle 251"/>
          <p:cNvSpPr>
            <a:spLocks noChangeArrowheads="1"/>
          </p:cNvSpPr>
          <p:nvPr/>
        </p:nvSpPr>
        <p:spPr bwMode="auto">
          <a:xfrm>
            <a:off x="6629403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1500" name="Group 380"/>
          <p:cNvGraphicFramePr>
            <a:graphicFrameLocks noGrp="1"/>
          </p:cNvGraphicFramePr>
          <p:nvPr/>
        </p:nvGraphicFramePr>
        <p:xfrm>
          <a:off x="2235200" y="2287591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495" name="Rectangle 375"/>
          <p:cNvSpPr>
            <a:spLocks noChangeArrowheads="1"/>
          </p:cNvSpPr>
          <p:nvPr/>
        </p:nvSpPr>
        <p:spPr bwMode="auto">
          <a:xfrm>
            <a:off x="2209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6213" name="Text Box 376"/>
          <p:cNvSpPr txBox="1">
            <a:spLocks noChangeArrowheads="1"/>
          </p:cNvSpPr>
          <p:nvPr/>
        </p:nvSpPr>
        <p:spPr bwMode="auto">
          <a:xfrm>
            <a:off x="9286878" y="6550028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sp>
        <p:nvSpPr>
          <p:cNvPr id="261499" name="Rectangle 379"/>
          <p:cNvSpPr>
            <a:spLocks noChangeArrowheads="1"/>
          </p:cNvSpPr>
          <p:nvPr/>
        </p:nvSpPr>
        <p:spPr bwMode="auto">
          <a:xfrm>
            <a:off x="6705600" y="266700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36215" name="Object 381"/>
          <p:cNvGraphicFramePr>
            <a:graphicFrameLocks noChangeAspect="1"/>
          </p:cNvGraphicFramePr>
          <p:nvPr/>
        </p:nvGraphicFramePr>
        <p:xfrm>
          <a:off x="3359153" y="5943603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70100" imgH="355600" progId="Equation.3">
                  <p:embed/>
                </p:oleObj>
              </mc:Choice>
              <mc:Fallback>
                <p:oleObj name="Equation" r:id="rId4" imgW="2070100" imgH="355600" progId="Equation.3">
                  <p:embed/>
                  <p:pic>
                    <p:nvPicPr>
                      <p:cNvPr id="36215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3" y="5943603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16" name="Object 3"/>
          <p:cNvGraphicFramePr>
            <a:graphicFrameLocks noChangeAspect="1"/>
          </p:cNvGraphicFramePr>
          <p:nvPr/>
        </p:nvGraphicFramePr>
        <p:xfrm>
          <a:off x="7232653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0057" imgH="203112" progId="Equation.3">
                  <p:embed/>
                </p:oleObj>
              </mc:Choice>
              <mc:Fallback>
                <p:oleObj name="Equation" r:id="rId6" imgW="330057" imgH="203112" progId="Equation.3">
                  <p:embed/>
                  <p:pic>
                    <p:nvPicPr>
                      <p:cNvPr id="362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3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17" name="Object 4"/>
          <p:cNvGraphicFramePr>
            <a:graphicFrameLocks noChangeAspect="1"/>
          </p:cNvGraphicFramePr>
          <p:nvPr/>
        </p:nvGraphicFramePr>
        <p:xfrm>
          <a:off x="3117850" y="1295403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292" imgH="203024" progId="Equation.3">
                  <p:embed/>
                </p:oleObj>
              </mc:Choice>
              <mc:Fallback>
                <p:oleObj name="Equation" r:id="rId8" imgW="355292" imgH="203024" progId="Equation.3">
                  <p:embed/>
                  <p:pic>
                    <p:nvPicPr>
                      <p:cNvPr id="362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3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6"/>
          <p:cNvSpPr txBox="1">
            <a:spLocks noChangeArrowheads="1"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36219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36221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6223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4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5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6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7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8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9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30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31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32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3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4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5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6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7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8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9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6222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6220" name="Object 26"/>
          <p:cNvGraphicFramePr>
            <a:graphicFrameLocks noChangeAspect="1"/>
          </p:cNvGraphicFramePr>
          <p:nvPr/>
        </p:nvGraphicFramePr>
        <p:xfrm>
          <a:off x="8001003" y="533403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68140" imgH="203112" progId="Equation.3">
                  <p:embed/>
                </p:oleObj>
              </mc:Choice>
              <mc:Fallback>
                <p:oleObj name="Equation" r:id="rId11" imgW="368140" imgH="203112" progId="Equation.3">
                  <p:embed/>
                  <p:pic>
                    <p:nvPicPr>
                      <p:cNvPr id="3622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3" y="533403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39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3295" name="Group 127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112" name="Rectangle 251"/>
          <p:cNvSpPr>
            <a:spLocks noChangeArrowheads="1"/>
          </p:cNvSpPr>
          <p:nvPr/>
        </p:nvSpPr>
        <p:spPr bwMode="auto">
          <a:xfrm>
            <a:off x="6934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3420" name="Group 252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236" name="Rectangle 375"/>
          <p:cNvSpPr>
            <a:spLocks noChangeArrowheads="1"/>
          </p:cNvSpPr>
          <p:nvPr/>
        </p:nvSpPr>
        <p:spPr bwMode="auto">
          <a:xfrm>
            <a:off x="2590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37237" name="Object 381"/>
          <p:cNvGraphicFramePr>
            <a:graphicFrameLocks noChangeAspect="1"/>
          </p:cNvGraphicFramePr>
          <p:nvPr/>
        </p:nvGraphicFramePr>
        <p:xfrm>
          <a:off x="7232653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057" imgH="203112" progId="Equation.3">
                  <p:embed/>
                </p:oleObj>
              </mc:Choice>
              <mc:Fallback>
                <p:oleObj name="Equation" r:id="rId4" imgW="330057" imgH="203112" progId="Equation.3">
                  <p:embed/>
                  <p:pic>
                    <p:nvPicPr>
                      <p:cNvPr id="37237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3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38" name="Object 3"/>
          <p:cNvGraphicFramePr>
            <a:graphicFrameLocks noChangeAspect="1"/>
          </p:cNvGraphicFramePr>
          <p:nvPr/>
        </p:nvGraphicFramePr>
        <p:xfrm>
          <a:off x="3117850" y="1295403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3723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3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39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37240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37244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724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4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4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4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4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5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5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5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5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6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6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6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245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7241" name="Object 26"/>
          <p:cNvGraphicFramePr>
            <a:graphicFrameLocks noChangeAspect="1"/>
          </p:cNvGraphicFramePr>
          <p:nvPr/>
        </p:nvGraphicFramePr>
        <p:xfrm>
          <a:off x="8001003" y="533403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37241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3" y="533403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42" name="Text Box 376"/>
          <p:cNvSpPr txBox="1">
            <a:spLocks noChangeArrowheads="1"/>
          </p:cNvSpPr>
          <p:nvPr/>
        </p:nvSpPr>
        <p:spPr bwMode="auto">
          <a:xfrm>
            <a:off x="9286878" y="6550028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graphicFrame>
        <p:nvGraphicFramePr>
          <p:cNvPr id="37243" name="Object 5"/>
          <p:cNvGraphicFramePr>
            <a:graphicFrameLocks noChangeAspect="1"/>
          </p:cNvGraphicFramePr>
          <p:nvPr/>
        </p:nvGraphicFramePr>
        <p:xfrm>
          <a:off x="3359153" y="5943603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100" imgH="355600" progId="Equation.3">
                  <p:embed/>
                </p:oleObj>
              </mc:Choice>
              <mc:Fallback>
                <p:oleObj name="Equation" r:id="rId11" imgW="2070100" imgH="355600" progId="Equation.3">
                  <p:embed/>
                  <p:pic>
                    <p:nvPicPr>
                      <p:cNvPr id="3724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3" y="5943603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1996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5343" name="Group 127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8136" name="Rectangle 251"/>
          <p:cNvSpPr>
            <a:spLocks noChangeArrowheads="1"/>
          </p:cNvSpPr>
          <p:nvPr/>
        </p:nvSpPr>
        <p:spPr bwMode="auto">
          <a:xfrm>
            <a:off x="7315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5468" name="Group 252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8260" name="Rectangle 375"/>
          <p:cNvSpPr>
            <a:spLocks noChangeArrowheads="1"/>
          </p:cNvSpPr>
          <p:nvPr/>
        </p:nvSpPr>
        <p:spPr bwMode="auto">
          <a:xfrm>
            <a:off x="2971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38261" name="Object 381"/>
          <p:cNvGraphicFramePr>
            <a:graphicFrameLocks noChangeAspect="1"/>
          </p:cNvGraphicFramePr>
          <p:nvPr/>
        </p:nvGraphicFramePr>
        <p:xfrm>
          <a:off x="7232653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057" imgH="203112" progId="Equation.3">
                  <p:embed/>
                </p:oleObj>
              </mc:Choice>
              <mc:Fallback>
                <p:oleObj name="Equation" r:id="rId4" imgW="330057" imgH="203112" progId="Equation.3">
                  <p:embed/>
                  <p:pic>
                    <p:nvPicPr>
                      <p:cNvPr id="38261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3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62" name="Object 3"/>
          <p:cNvGraphicFramePr>
            <a:graphicFrameLocks noChangeAspect="1"/>
          </p:cNvGraphicFramePr>
          <p:nvPr/>
        </p:nvGraphicFramePr>
        <p:xfrm>
          <a:off x="3117850" y="1295403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382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3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63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38264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38268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8270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1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2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3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4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5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6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7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8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9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0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1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2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3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4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5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6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8269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8265" name="Object 26"/>
          <p:cNvGraphicFramePr>
            <a:graphicFrameLocks noChangeAspect="1"/>
          </p:cNvGraphicFramePr>
          <p:nvPr/>
        </p:nvGraphicFramePr>
        <p:xfrm>
          <a:off x="8001003" y="533403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38265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3" y="533403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66" name="Text Box 376"/>
          <p:cNvSpPr txBox="1">
            <a:spLocks noChangeArrowheads="1"/>
          </p:cNvSpPr>
          <p:nvPr/>
        </p:nvSpPr>
        <p:spPr bwMode="auto">
          <a:xfrm>
            <a:off x="9286878" y="6550028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graphicFrame>
        <p:nvGraphicFramePr>
          <p:cNvPr id="38267" name="Object 5"/>
          <p:cNvGraphicFramePr>
            <a:graphicFrameLocks noChangeAspect="1"/>
          </p:cNvGraphicFramePr>
          <p:nvPr/>
        </p:nvGraphicFramePr>
        <p:xfrm>
          <a:off x="3359153" y="5943603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100" imgH="355600" progId="Equation.3">
                  <p:embed/>
                </p:oleObj>
              </mc:Choice>
              <mc:Fallback>
                <p:oleObj name="Equation" r:id="rId11" imgW="2070100" imgH="355600" progId="Equation.3">
                  <p:embed/>
                  <p:pic>
                    <p:nvPicPr>
                      <p:cNvPr id="3826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3" y="5943603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9192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7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7391" name="Group 127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9160" name="Rectangle 251"/>
          <p:cNvSpPr>
            <a:spLocks noChangeArrowheads="1"/>
          </p:cNvSpPr>
          <p:nvPr/>
        </p:nvSpPr>
        <p:spPr bwMode="auto">
          <a:xfrm>
            <a:off x="7696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7516" name="Group 252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9284" name="Rectangle 375"/>
          <p:cNvSpPr>
            <a:spLocks noChangeArrowheads="1"/>
          </p:cNvSpPr>
          <p:nvPr/>
        </p:nvSpPr>
        <p:spPr bwMode="auto">
          <a:xfrm>
            <a:off x="3276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39285" name="Object 381"/>
          <p:cNvGraphicFramePr>
            <a:graphicFrameLocks noChangeAspect="1"/>
          </p:cNvGraphicFramePr>
          <p:nvPr/>
        </p:nvGraphicFramePr>
        <p:xfrm>
          <a:off x="7232653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057" imgH="203112" progId="Equation.3">
                  <p:embed/>
                </p:oleObj>
              </mc:Choice>
              <mc:Fallback>
                <p:oleObj name="Equation" r:id="rId4" imgW="330057" imgH="203112" progId="Equation.3">
                  <p:embed/>
                  <p:pic>
                    <p:nvPicPr>
                      <p:cNvPr id="39285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3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86" name="Object 3"/>
          <p:cNvGraphicFramePr>
            <a:graphicFrameLocks noChangeAspect="1"/>
          </p:cNvGraphicFramePr>
          <p:nvPr/>
        </p:nvGraphicFramePr>
        <p:xfrm>
          <a:off x="3117850" y="1295403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3928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3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87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39288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3929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929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29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29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29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29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29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30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30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30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30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1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293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9289" name="Object 26"/>
          <p:cNvGraphicFramePr>
            <a:graphicFrameLocks noChangeAspect="1"/>
          </p:cNvGraphicFramePr>
          <p:nvPr/>
        </p:nvGraphicFramePr>
        <p:xfrm>
          <a:off x="8001003" y="533403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39289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3" y="533403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90" name="Text Box 376"/>
          <p:cNvSpPr txBox="1">
            <a:spLocks noChangeArrowheads="1"/>
          </p:cNvSpPr>
          <p:nvPr/>
        </p:nvSpPr>
        <p:spPr bwMode="auto">
          <a:xfrm>
            <a:off x="9286878" y="6550028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graphicFrame>
        <p:nvGraphicFramePr>
          <p:cNvPr id="39291" name="Object 5"/>
          <p:cNvGraphicFramePr>
            <a:graphicFrameLocks noChangeAspect="1"/>
          </p:cNvGraphicFramePr>
          <p:nvPr/>
        </p:nvGraphicFramePr>
        <p:xfrm>
          <a:off x="3359153" y="5943603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100" imgH="355600" progId="Equation.3">
                  <p:embed/>
                </p:oleObj>
              </mc:Choice>
              <mc:Fallback>
                <p:oleObj name="Equation" r:id="rId11" imgW="2070100" imgH="355600" progId="Equation.3">
                  <p:embed/>
                  <p:pic>
                    <p:nvPicPr>
                      <p:cNvPr id="3929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3" y="5943603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5333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061" name="Rectangle 127"/>
          <p:cNvSpPr>
            <a:spLocks noChangeArrowheads="1"/>
          </p:cNvSpPr>
          <p:nvPr/>
        </p:nvSpPr>
        <p:spPr bwMode="auto">
          <a:xfrm>
            <a:off x="8001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185" name="Rectangle 252"/>
          <p:cNvSpPr>
            <a:spLocks noChangeArrowheads="1"/>
          </p:cNvSpPr>
          <p:nvPr/>
        </p:nvSpPr>
        <p:spPr bwMode="auto">
          <a:xfrm>
            <a:off x="3657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40186" name="Object 381"/>
          <p:cNvGraphicFramePr>
            <a:graphicFrameLocks noChangeAspect="1"/>
          </p:cNvGraphicFramePr>
          <p:nvPr/>
        </p:nvGraphicFramePr>
        <p:xfrm>
          <a:off x="7232653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057" imgH="203112" progId="Equation.3">
                  <p:embed/>
                </p:oleObj>
              </mc:Choice>
              <mc:Fallback>
                <p:oleObj name="Equation" r:id="rId4" imgW="330057" imgH="203112" progId="Equation.3">
                  <p:embed/>
                  <p:pic>
                    <p:nvPicPr>
                      <p:cNvPr id="40186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3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87" name="Object 3"/>
          <p:cNvGraphicFramePr>
            <a:graphicFrameLocks noChangeAspect="1"/>
          </p:cNvGraphicFramePr>
          <p:nvPr/>
        </p:nvGraphicFramePr>
        <p:xfrm>
          <a:off x="3117850" y="1295403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401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3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88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40189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4019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0195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196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197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198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199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200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201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202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203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204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05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06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07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08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09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10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11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0194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0190" name="Object 26"/>
          <p:cNvGraphicFramePr>
            <a:graphicFrameLocks noChangeAspect="1"/>
          </p:cNvGraphicFramePr>
          <p:nvPr/>
        </p:nvGraphicFramePr>
        <p:xfrm>
          <a:off x="8001003" y="533403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4019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3" y="533403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91" name="Text Box 376"/>
          <p:cNvSpPr txBox="1">
            <a:spLocks noChangeArrowheads="1"/>
          </p:cNvSpPr>
          <p:nvPr/>
        </p:nvSpPr>
        <p:spPr bwMode="auto">
          <a:xfrm>
            <a:off x="9286878" y="6550028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graphicFrame>
        <p:nvGraphicFramePr>
          <p:cNvPr id="40192" name="Object 5"/>
          <p:cNvGraphicFramePr>
            <a:graphicFrameLocks noChangeAspect="1"/>
          </p:cNvGraphicFramePr>
          <p:nvPr/>
        </p:nvGraphicFramePr>
        <p:xfrm>
          <a:off x="3359153" y="5943603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100" imgH="355600" progId="Equation.3">
                  <p:embed/>
                </p:oleObj>
              </mc:Choice>
              <mc:Fallback>
                <p:oleObj name="Equation" r:id="rId11" imgW="2070100" imgH="355600" progId="Equation.3">
                  <p:embed/>
                  <p:pic>
                    <p:nvPicPr>
                      <p:cNvPr id="4019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3" y="5943603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072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085" name="Rectangle 127"/>
          <p:cNvSpPr>
            <a:spLocks noChangeArrowheads="1"/>
          </p:cNvSpPr>
          <p:nvPr/>
        </p:nvSpPr>
        <p:spPr bwMode="auto">
          <a:xfrm>
            <a:off x="7696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209" name="Rectangle 252"/>
          <p:cNvSpPr>
            <a:spLocks noChangeArrowheads="1"/>
          </p:cNvSpPr>
          <p:nvPr/>
        </p:nvSpPr>
        <p:spPr bwMode="auto">
          <a:xfrm>
            <a:off x="3336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41210" name="Object 381"/>
          <p:cNvGraphicFramePr>
            <a:graphicFrameLocks noChangeAspect="1"/>
          </p:cNvGraphicFramePr>
          <p:nvPr/>
        </p:nvGraphicFramePr>
        <p:xfrm>
          <a:off x="7232653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057" imgH="203112" progId="Equation.3">
                  <p:embed/>
                </p:oleObj>
              </mc:Choice>
              <mc:Fallback>
                <p:oleObj name="Equation" r:id="rId4" imgW="330057" imgH="203112" progId="Equation.3">
                  <p:embed/>
                  <p:pic>
                    <p:nvPicPr>
                      <p:cNvPr id="4121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3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11" name="Object 3"/>
          <p:cNvGraphicFramePr>
            <a:graphicFrameLocks noChangeAspect="1"/>
          </p:cNvGraphicFramePr>
          <p:nvPr/>
        </p:nvGraphicFramePr>
        <p:xfrm>
          <a:off x="3117850" y="1295403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412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3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2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41213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41218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1220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1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2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3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4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5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6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7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8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9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0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1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2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3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4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5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6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1219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1214" name="Object 26"/>
          <p:cNvGraphicFramePr>
            <a:graphicFrameLocks noChangeAspect="1"/>
          </p:cNvGraphicFramePr>
          <p:nvPr/>
        </p:nvGraphicFramePr>
        <p:xfrm>
          <a:off x="8001003" y="533403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4121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3" y="533403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5" name="Text Box 376"/>
          <p:cNvSpPr txBox="1">
            <a:spLocks noChangeArrowheads="1"/>
          </p:cNvSpPr>
          <p:nvPr/>
        </p:nvSpPr>
        <p:spPr bwMode="auto">
          <a:xfrm>
            <a:off x="9286878" y="6550028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sp>
        <p:nvSpPr>
          <p:cNvPr id="41216" name="TextBox 31"/>
          <p:cNvSpPr txBox="1">
            <a:spLocks noChangeArrowheads="1"/>
          </p:cNvSpPr>
          <p:nvPr/>
        </p:nvSpPr>
        <p:spPr bwMode="auto">
          <a:xfrm>
            <a:off x="7740650" y="4351341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prstClr val="black"/>
                </a:solidFill>
              </a:rPr>
              <a:t>?</a:t>
            </a:r>
          </a:p>
        </p:txBody>
      </p:sp>
      <p:graphicFrame>
        <p:nvGraphicFramePr>
          <p:cNvPr id="41217" name="Object 5"/>
          <p:cNvGraphicFramePr>
            <a:graphicFrameLocks noChangeAspect="1"/>
          </p:cNvGraphicFramePr>
          <p:nvPr/>
        </p:nvGraphicFramePr>
        <p:xfrm>
          <a:off x="3359153" y="5943603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100" imgH="355600" progId="Equation.3">
                  <p:embed/>
                </p:oleObj>
              </mc:Choice>
              <mc:Fallback>
                <p:oleObj name="Equation" r:id="rId11" imgW="2070100" imgH="355600" progId="Equation.3">
                  <p:embed/>
                  <p:pic>
                    <p:nvPicPr>
                      <p:cNvPr id="412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3" y="5943603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57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3276603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5729288" y="5424488"/>
            <a:ext cx="30480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0" y="5791200"/>
            <a:ext cx="12192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5" name="TextBox 10"/>
          <p:cNvSpPr txBox="1">
            <a:spLocks noChangeArrowheads="1"/>
          </p:cNvSpPr>
          <p:nvPr/>
        </p:nvSpPr>
        <p:spPr bwMode="auto">
          <a:xfrm>
            <a:off x="6096003" y="5257800"/>
            <a:ext cx="17192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Which is closer?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933701" y="3848103"/>
            <a:ext cx="2057400" cy="3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4763294" y="3923506"/>
            <a:ext cx="20574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8" name="TextBox 14"/>
          <p:cNvSpPr txBox="1">
            <a:spLocks noChangeArrowheads="1"/>
          </p:cNvSpPr>
          <p:nvPr/>
        </p:nvSpPr>
        <p:spPr bwMode="auto">
          <a:xfrm>
            <a:off x="4038603" y="3200400"/>
            <a:ext cx="15033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Who is taller?</a:t>
            </a:r>
          </a:p>
        </p:txBody>
      </p:sp>
    </p:spTree>
    <p:extLst>
      <p:ext uri="{BB962C8B-B14F-4D97-AF65-F5344CB8AC3E}">
        <p14:creationId xmlns:p14="http://schemas.microsoft.com/office/powerpoint/2010/main" val="3453236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109" name="Rectangle 127"/>
          <p:cNvSpPr>
            <a:spLocks noChangeArrowheads="1"/>
          </p:cNvSpPr>
          <p:nvPr/>
        </p:nvSpPr>
        <p:spPr bwMode="auto">
          <a:xfrm>
            <a:off x="8382000" y="36576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233" name="Rectangle 252"/>
          <p:cNvSpPr>
            <a:spLocks noChangeArrowheads="1"/>
          </p:cNvSpPr>
          <p:nvPr/>
        </p:nvSpPr>
        <p:spPr bwMode="auto">
          <a:xfrm>
            <a:off x="4038600" y="33528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42234" name="Object 381"/>
          <p:cNvGraphicFramePr>
            <a:graphicFrameLocks noChangeAspect="1"/>
          </p:cNvGraphicFramePr>
          <p:nvPr/>
        </p:nvGraphicFramePr>
        <p:xfrm>
          <a:off x="7232653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057" imgH="203112" progId="Equation.3">
                  <p:embed/>
                </p:oleObj>
              </mc:Choice>
              <mc:Fallback>
                <p:oleObj name="Equation" r:id="rId4" imgW="330057" imgH="203112" progId="Equation.3">
                  <p:embed/>
                  <p:pic>
                    <p:nvPicPr>
                      <p:cNvPr id="42234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3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35" name="Object 3"/>
          <p:cNvGraphicFramePr>
            <a:graphicFrameLocks noChangeAspect="1"/>
          </p:cNvGraphicFramePr>
          <p:nvPr/>
        </p:nvGraphicFramePr>
        <p:xfrm>
          <a:off x="3117850" y="1295403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422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3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36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42237" name="Group 4"/>
          <p:cNvGrpSpPr>
            <a:grpSpLocks noChangeAspect="1"/>
          </p:cNvGrpSpPr>
          <p:nvPr/>
        </p:nvGrpSpPr>
        <p:grpSpPr bwMode="auto">
          <a:xfrm>
            <a:off x="9067800" y="304800"/>
            <a:ext cx="1143000" cy="973138"/>
            <a:chOff x="3799" y="2064"/>
            <a:chExt cx="1433" cy="1136"/>
          </a:xfrm>
        </p:grpSpPr>
        <p:grpSp>
          <p:nvGrpSpPr>
            <p:cNvPr id="4224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224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6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243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2238" name="Object 26"/>
          <p:cNvGraphicFramePr>
            <a:graphicFrameLocks noChangeAspect="1"/>
          </p:cNvGraphicFramePr>
          <p:nvPr/>
        </p:nvGraphicFramePr>
        <p:xfrm>
          <a:off x="8001003" y="533403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4223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3" y="533403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39" name="Text Box 376"/>
          <p:cNvSpPr txBox="1">
            <a:spLocks noChangeArrowheads="1"/>
          </p:cNvSpPr>
          <p:nvPr/>
        </p:nvSpPr>
        <p:spPr bwMode="auto">
          <a:xfrm>
            <a:off x="9286878" y="6550028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sp>
        <p:nvSpPr>
          <p:cNvPr id="42240" name="TextBox 31"/>
          <p:cNvSpPr txBox="1">
            <a:spLocks noChangeArrowheads="1"/>
          </p:cNvSpPr>
          <p:nvPr/>
        </p:nvSpPr>
        <p:spPr bwMode="auto">
          <a:xfrm>
            <a:off x="8382000" y="36576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prstClr val="black"/>
                </a:solidFill>
              </a:rPr>
              <a:t>?</a:t>
            </a:r>
          </a:p>
        </p:txBody>
      </p:sp>
      <p:graphicFrame>
        <p:nvGraphicFramePr>
          <p:cNvPr id="42241" name="Object 5"/>
          <p:cNvGraphicFramePr>
            <a:graphicFrameLocks noChangeAspect="1"/>
          </p:cNvGraphicFramePr>
          <p:nvPr/>
        </p:nvGraphicFramePr>
        <p:xfrm>
          <a:off x="3359153" y="5943603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100" imgH="355600" progId="Equation.3">
                  <p:embed/>
                </p:oleObj>
              </mc:Choice>
              <mc:Fallback>
                <p:oleObj name="Equation" r:id="rId11" imgW="2070100" imgH="355600" progId="Equation.3">
                  <p:embed/>
                  <p:pic>
                    <p:nvPicPr>
                      <p:cNvPr id="422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3" y="5943603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964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3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71488" name="Group 128"/>
          <p:cNvGraphicFramePr>
            <a:graphicFrameLocks noGrp="1"/>
          </p:cNvGraphicFramePr>
          <p:nvPr>
            <p:ph idx="1"/>
          </p:nvPr>
        </p:nvGraphicFramePr>
        <p:xfrm>
          <a:off x="6248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3256" name="Object 381"/>
          <p:cNvGraphicFramePr>
            <a:graphicFrameLocks noChangeAspect="1"/>
          </p:cNvGraphicFramePr>
          <p:nvPr/>
        </p:nvGraphicFramePr>
        <p:xfrm>
          <a:off x="7232653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057" imgH="203112" progId="Equation.3">
                  <p:embed/>
                </p:oleObj>
              </mc:Choice>
              <mc:Fallback>
                <p:oleObj name="Equation" r:id="rId4" imgW="330057" imgH="203112" progId="Equation.3">
                  <p:embed/>
                  <p:pic>
                    <p:nvPicPr>
                      <p:cNvPr id="43256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3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57" name="Object 3"/>
          <p:cNvGraphicFramePr>
            <a:graphicFrameLocks noChangeAspect="1"/>
          </p:cNvGraphicFramePr>
          <p:nvPr/>
        </p:nvGraphicFramePr>
        <p:xfrm>
          <a:off x="3117850" y="1295403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4325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295403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58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43259" name="Group 4"/>
          <p:cNvGrpSpPr>
            <a:grpSpLocks/>
          </p:cNvGrpSpPr>
          <p:nvPr/>
        </p:nvGrpSpPr>
        <p:grpSpPr bwMode="auto">
          <a:xfrm>
            <a:off x="8001000" y="304800"/>
            <a:ext cx="685800" cy="584200"/>
            <a:chOff x="3799" y="2064"/>
            <a:chExt cx="1433" cy="1136"/>
          </a:xfrm>
        </p:grpSpPr>
        <p:grpSp>
          <p:nvGrpSpPr>
            <p:cNvPr id="4326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3265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6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7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8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9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0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1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2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3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4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5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6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7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8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9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80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81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3264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3260" name="Object 26"/>
          <p:cNvGraphicFramePr>
            <a:graphicFrameLocks noChangeAspect="1"/>
          </p:cNvGraphicFramePr>
          <p:nvPr/>
        </p:nvGraphicFramePr>
        <p:xfrm>
          <a:off x="6846888" y="228603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4326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8" y="228603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61" name="Text Box 376"/>
          <p:cNvSpPr txBox="1">
            <a:spLocks noChangeArrowheads="1"/>
          </p:cNvSpPr>
          <p:nvPr/>
        </p:nvSpPr>
        <p:spPr bwMode="auto">
          <a:xfrm>
            <a:off x="9286878" y="6550028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graphicFrame>
        <p:nvGraphicFramePr>
          <p:cNvPr id="43262" name="Object 5"/>
          <p:cNvGraphicFramePr>
            <a:graphicFrameLocks noChangeAspect="1"/>
          </p:cNvGraphicFramePr>
          <p:nvPr/>
        </p:nvGraphicFramePr>
        <p:xfrm>
          <a:off x="3359153" y="5943603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100" imgH="355600" progId="Equation.3">
                  <p:embed/>
                </p:oleObj>
              </mc:Choice>
              <mc:Fallback>
                <p:oleObj name="Equation" r:id="rId11" imgW="2070100" imgH="355600" progId="Equation.3">
                  <p:embed/>
                  <p:pic>
                    <p:nvPicPr>
                      <p:cNvPr id="4326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3" y="5943603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494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2057400" y="1981200"/>
            <a:ext cx="419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800">
                <a:solidFill>
                  <a:prstClr val="black"/>
                </a:solidFill>
              </a:rPr>
              <a:t>What does it do?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400">
                <a:solidFill>
                  <a:prstClr val="black"/>
                </a:solidFill>
              </a:rPr>
              <a:t>Replaces each pixel with an average of its neighborhood</a:t>
            </a:r>
            <a:endParaRPr lang="en-US" altLang="en-US" sz="2000">
              <a:solidFill>
                <a:prstClr val="black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2000">
              <a:solidFill>
                <a:prstClr val="black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400">
                <a:solidFill>
                  <a:prstClr val="black"/>
                </a:solidFill>
              </a:rPr>
              <a:t>Achieve smoothing effect (remove sharp features)</a:t>
            </a:r>
          </a:p>
        </p:txBody>
      </p:sp>
      <p:grpSp>
        <p:nvGrpSpPr>
          <p:cNvPr id="44035" name="Group 4"/>
          <p:cNvGrpSpPr>
            <a:grpSpLocks/>
          </p:cNvGrpSpPr>
          <p:nvPr/>
        </p:nvGrpSpPr>
        <p:grpSpPr bwMode="auto">
          <a:xfrm>
            <a:off x="7010400" y="2514600"/>
            <a:ext cx="2274888" cy="1803400"/>
            <a:chOff x="3799" y="2064"/>
            <a:chExt cx="1433" cy="1136"/>
          </a:xfrm>
        </p:grpSpPr>
        <p:grpSp>
          <p:nvGrpSpPr>
            <p:cNvPr id="44039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404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9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5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4040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036" name="Text Box 24"/>
          <p:cNvSpPr txBox="1">
            <a:spLocks noChangeArrowheads="1"/>
          </p:cNvSpPr>
          <p:nvPr/>
        </p:nvSpPr>
        <p:spPr bwMode="auto">
          <a:xfrm>
            <a:off x="7543803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prstClr val="black"/>
                </a:solidFill>
              </a:rPr>
              <a:t>Slide credit: David Lowe (UBC)</a:t>
            </a:r>
          </a:p>
        </p:txBody>
      </p:sp>
      <p:graphicFrame>
        <p:nvGraphicFramePr>
          <p:cNvPr id="44037" name="Object 25"/>
          <p:cNvGraphicFramePr>
            <a:graphicFrameLocks noChangeAspect="1"/>
          </p:cNvGraphicFramePr>
          <p:nvPr/>
        </p:nvGraphicFramePr>
        <p:xfrm>
          <a:off x="7913688" y="1752603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140" imgH="203112" progId="Equation.3">
                  <p:embed/>
                </p:oleObj>
              </mc:Choice>
              <mc:Fallback>
                <p:oleObj name="Equation" r:id="rId4" imgW="368140" imgH="203112" progId="Equation.3">
                  <p:embed/>
                  <p:pic>
                    <p:nvPicPr>
                      <p:cNvPr id="4403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3688" y="1752603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/>
          <p:cNvSpPr txBox="1">
            <a:spLocks noChangeArrowheads="1"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Box Filter</a:t>
            </a:r>
          </a:p>
        </p:txBody>
      </p:sp>
    </p:spTree>
    <p:extLst>
      <p:ext uri="{BB962C8B-B14F-4D97-AF65-F5344CB8AC3E}">
        <p14:creationId xmlns:p14="http://schemas.microsoft.com/office/powerpoint/2010/main" val="1369343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16"/>
          <p:cNvSpPr txBox="1">
            <a:spLocks noChangeArrowheads="1"/>
          </p:cNvSpPr>
          <p:nvPr/>
        </p:nvSpPr>
        <p:spPr bwMode="auto">
          <a:xfrm>
            <a:off x="1981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Smoothing with box filter</a:t>
            </a:r>
          </a:p>
        </p:txBody>
      </p:sp>
    </p:spTree>
    <p:extLst>
      <p:ext uri="{BB962C8B-B14F-4D97-AF65-F5344CB8AC3E}">
        <p14:creationId xmlns:p14="http://schemas.microsoft.com/office/powerpoint/2010/main" val="3319106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 more on board…</a:t>
            </a:r>
          </a:p>
        </p:txBody>
      </p:sp>
    </p:spTree>
    <p:extLst>
      <p:ext uri="{BB962C8B-B14F-4D97-AF65-F5344CB8AC3E}">
        <p14:creationId xmlns:p14="http://schemas.microsoft.com/office/powerpoint/2010/main" val="1464225180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47107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4711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4711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2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2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108" name="Text Box 22"/>
          <p:cNvSpPr txBox="1">
            <a:spLocks noChangeArrowheads="1"/>
          </p:cNvSpPr>
          <p:nvPr/>
        </p:nvSpPr>
        <p:spPr bwMode="auto">
          <a:xfrm>
            <a:off x="2651128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47109" name="Text Box 23"/>
          <p:cNvSpPr txBox="1">
            <a:spLocks noChangeArrowheads="1"/>
          </p:cNvSpPr>
          <p:nvPr/>
        </p:nvSpPr>
        <p:spPr bwMode="auto">
          <a:xfrm>
            <a:off x="8382000" y="2971803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000" b="1">
                <a:solidFill>
                  <a:prstClr val="black"/>
                </a:solidFill>
                <a:latin typeface="Times" panose="02020603050405020304" pitchFamily="18" charset="0"/>
              </a:rPr>
              <a:t>?</a:t>
            </a:r>
          </a:p>
        </p:txBody>
      </p:sp>
      <p:pic>
        <p:nvPicPr>
          <p:cNvPr id="47110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3" y="2667003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1" name="Text Box 25"/>
          <p:cNvSpPr txBox="1">
            <a:spLocks noChangeArrowheads="1"/>
          </p:cNvSpPr>
          <p:nvPr/>
        </p:nvSpPr>
        <p:spPr bwMode="auto">
          <a:xfrm>
            <a:off x="8991603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559386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48131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48137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38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39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0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1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48142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3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4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5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6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47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48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49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50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51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52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53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8132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3" y="2667003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3" name="Text Box 23"/>
          <p:cNvSpPr txBox="1">
            <a:spLocks noChangeArrowheads="1"/>
          </p:cNvSpPr>
          <p:nvPr/>
        </p:nvSpPr>
        <p:spPr bwMode="auto">
          <a:xfrm>
            <a:off x="2651128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48134" name="Text Box 24"/>
          <p:cNvSpPr txBox="1">
            <a:spLocks noChangeArrowheads="1"/>
          </p:cNvSpPr>
          <p:nvPr/>
        </p:nvSpPr>
        <p:spPr bwMode="auto">
          <a:xfrm>
            <a:off x="7848600" y="4724403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Filtered </a:t>
            </a:r>
          </a:p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(no change)</a:t>
            </a:r>
          </a:p>
        </p:txBody>
      </p:sp>
      <p:pic>
        <p:nvPicPr>
          <p:cNvPr id="4813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3" y="2667003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6" name="Text Box 26"/>
          <p:cNvSpPr txBox="1">
            <a:spLocks noChangeArrowheads="1"/>
          </p:cNvSpPr>
          <p:nvPr/>
        </p:nvSpPr>
        <p:spPr bwMode="auto">
          <a:xfrm>
            <a:off x="8991603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874351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49155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49160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1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2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3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49164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5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6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7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8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9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0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1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2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3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4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5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6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9156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3" y="2667003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7" name="Text Box 22"/>
          <p:cNvSpPr txBox="1">
            <a:spLocks noChangeArrowheads="1"/>
          </p:cNvSpPr>
          <p:nvPr/>
        </p:nvSpPr>
        <p:spPr bwMode="auto">
          <a:xfrm>
            <a:off x="2651128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49158" name="Text Box 23"/>
          <p:cNvSpPr txBox="1">
            <a:spLocks noChangeArrowheads="1"/>
          </p:cNvSpPr>
          <p:nvPr/>
        </p:nvSpPr>
        <p:spPr bwMode="auto">
          <a:xfrm>
            <a:off x="8382000" y="2971803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000" b="1">
                <a:solidFill>
                  <a:prstClr val="black"/>
                </a:solidFill>
                <a:latin typeface="Times" panose="02020603050405020304" pitchFamily="18" charset="0"/>
              </a:rPr>
              <a:t>?</a:t>
            </a:r>
          </a:p>
        </p:txBody>
      </p:sp>
      <p:sp>
        <p:nvSpPr>
          <p:cNvPr id="49159" name="Text Box 24"/>
          <p:cNvSpPr txBox="1">
            <a:spLocks noChangeArrowheads="1"/>
          </p:cNvSpPr>
          <p:nvPr/>
        </p:nvSpPr>
        <p:spPr bwMode="auto">
          <a:xfrm>
            <a:off x="8991603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589271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50179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5018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8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8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8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5019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9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9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9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9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9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9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9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9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9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0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0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0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180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3" y="2667003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1" name="Text Box 22"/>
          <p:cNvSpPr txBox="1">
            <a:spLocks noChangeArrowheads="1"/>
          </p:cNvSpPr>
          <p:nvPr/>
        </p:nvSpPr>
        <p:spPr bwMode="auto">
          <a:xfrm>
            <a:off x="2651128" y="46894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pic>
        <p:nvPicPr>
          <p:cNvPr id="50182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>
            <a:fillRect/>
          </a:stretch>
        </p:blipFill>
        <p:spPr bwMode="auto">
          <a:xfrm>
            <a:off x="8001000" y="2667003"/>
            <a:ext cx="1828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Rectangle 24"/>
          <p:cNvSpPr>
            <a:spLocks noChangeArrowheads="1"/>
          </p:cNvSpPr>
          <p:nvPr/>
        </p:nvSpPr>
        <p:spPr bwMode="auto">
          <a:xfrm>
            <a:off x="8001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0184" name="Text Box 25"/>
          <p:cNvSpPr txBox="1">
            <a:spLocks noChangeArrowheads="1"/>
          </p:cNvSpPr>
          <p:nvPr/>
        </p:nvSpPr>
        <p:spPr bwMode="auto">
          <a:xfrm>
            <a:off x="8077200" y="4724403"/>
            <a:ext cx="121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Shifted left</a:t>
            </a:r>
          </a:p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By 1 pixel</a:t>
            </a:r>
          </a:p>
        </p:txBody>
      </p:sp>
      <p:sp>
        <p:nvSpPr>
          <p:cNvPr id="50185" name="Text Box 26"/>
          <p:cNvSpPr txBox="1">
            <a:spLocks noChangeArrowheads="1"/>
          </p:cNvSpPr>
          <p:nvPr/>
        </p:nvSpPr>
        <p:spPr bwMode="auto">
          <a:xfrm>
            <a:off x="8991603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767398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3" y="2590803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193928" y="46132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grpSp>
        <p:nvGrpSpPr>
          <p:cNvPr id="51205" name="Group 5"/>
          <p:cNvGrpSpPr>
            <a:grpSpLocks/>
          </p:cNvGrpSpPr>
          <p:nvPr/>
        </p:nvGrpSpPr>
        <p:grpSpPr bwMode="auto">
          <a:xfrm>
            <a:off x="6477000" y="2895600"/>
            <a:ext cx="1371600" cy="1066800"/>
            <a:chOff x="3799" y="2064"/>
            <a:chExt cx="1433" cy="1136"/>
          </a:xfrm>
        </p:grpSpPr>
        <p:grpSp>
          <p:nvGrpSpPr>
            <p:cNvPr id="51228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1230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1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2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3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4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5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6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7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8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9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0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1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2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3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4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5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6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1229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206" name="Group 25"/>
          <p:cNvGrpSpPr>
            <a:grpSpLocks/>
          </p:cNvGrpSpPr>
          <p:nvPr/>
        </p:nvGrpSpPr>
        <p:grpSpPr bwMode="auto">
          <a:xfrm>
            <a:off x="4495800" y="2895600"/>
            <a:ext cx="1149350" cy="1066800"/>
            <a:chOff x="144" y="144"/>
            <a:chExt cx="1152" cy="1136"/>
          </a:xfrm>
        </p:grpSpPr>
        <p:sp>
          <p:nvSpPr>
            <p:cNvPr id="51211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2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3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4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5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51216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7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8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9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20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1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2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3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4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5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6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7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207" name="Text Box 43"/>
          <p:cNvSpPr txBox="1">
            <a:spLocks noChangeArrowheads="1"/>
          </p:cNvSpPr>
          <p:nvPr/>
        </p:nvSpPr>
        <p:spPr bwMode="auto">
          <a:xfrm>
            <a:off x="5867400" y="2819403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000" b="1">
                <a:solidFill>
                  <a:prstClr val="black"/>
                </a:solidFill>
                <a:latin typeface="Times" panose="02020603050405020304" pitchFamily="18" charset="0"/>
              </a:rPr>
              <a:t>-</a:t>
            </a:r>
          </a:p>
        </p:txBody>
      </p:sp>
      <p:sp>
        <p:nvSpPr>
          <p:cNvPr id="51208" name="Text Box 44"/>
          <p:cNvSpPr txBox="1">
            <a:spLocks noChangeArrowheads="1"/>
          </p:cNvSpPr>
          <p:nvPr/>
        </p:nvSpPr>
        <p:spPr bwMode="auto">
          <a:xfrm>
            <a:off x="8991600" y="2895603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000" b="1">
                <a:solidFill>
                  <a:prstClr val="black"/>
                </a:solidFill>
                <a:latin typeface="Times" panose="02020603050405020304" pitchFamily="18" charset="0"/>
              </a:rPr>
              <a:t>?</a:t>
            </a:r>
          </a:p>
        </p:txBody>
      </p:sp>
      <p:sp>
        <p:nvSpPr>
          <p:cNvPr id="51209" name="Text Box 45"/>
          <p:cNvSpPr txBox="1">
            <a:spLocks noChangeArrowheads="1"/>
          </p:cNvSpPr>
          <p:nvPr/>
        </p:nvSpPr>
        <p:spPr bwMode="auto">
          <a:xfrm>
            <a:off x="4419600" y="4343400"/>
            <a:ext cx="3657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(Note that filter sums to 1)</a:t>
            </a:r>
          </a:p>
        </p:txBody>
      </p:sp>
      <p:sp>
        <p:nvSpPr>
          <p:cNvPr id="51210" name="Text Box 46"/>
          <p:cNvSpPr txBox="1">
            <a:spLocks noChangeArrowheads="1"/>
          </p:cNvSpPr>
          <p:nvPr/>
        </p:nvSpPr>
        <p:spPr bwMode="auto">
          <a:xfrm>
            <a:off x="8991603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9559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Length and area are not preserved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7716" y="1524000"/>
            <a:ext cx="8650287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8793166" y="6583366"/>
            <a:ext cx="1798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Figure by David Forsyth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9525000" y="34290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798" name="Rectangle 9"/>
          <p:cNvSpPr>
            <a:spLocks noChangeArrowheads="1"/>
          </p:cNvSpPr>
          <p:nvPr/>
        </p:nvSpPr>
        <p:spPr bwMode="auto">
          <a:xfrm>
            <a:off x="8559800" y="4343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799" name="Rectangle 10"/>
          <p:cNvSpPr>
            <a:spLocks noChangeArrowheads="1"/>
          </p:cNvSpPr>
          <p:nvPr/>
        </p:nvSpPr>
        <p:spPr bwMode="auto">
          <a:xfrm>
            <a:off x="9334500" y="4267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8839200" y="5257800"/>
            <a:ext cx="515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B’</a:t>
            </a:r>
          </a:p>
        </p:txBody>
      </p:sp>
      <p:sp>
        <p:nvSpPr>
          <p:cNvPr id="33801" name="Text Box 12"/>
          <p:cNvSpPr txBox="1">
            <a:spLocks noChangeArrowheads="1"/>
          </p:cNvSpPr>
          <p:nvPr/>
        </p:nvSpPr>
        <p:spPr bwMode="auto">
          <a:xfrm>
            <a:off x="8991601" y="4495800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C’</a:t>
            </a:r>
          </a:p>
        </p:txBody>
      </p: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9296403" y="3962400"/>
            <a:ext cx="372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A’</a:t>
            </a:r>
          </a:p>
        </p:txBody>
      </p:sp>
    </p:spTree>
    <p:extLst>
      <p:ext uri="{BB962C8B-B14F-4D97-AF65-F5344CB8AC3E}">
        <p14:creationId xmlns:p14="http://schemas.microsoft.com/office/powerpoint/2010/main" val="1892023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3" y="2590803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2193928" y="461327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grpSp>
        <p:nvGrpSpPr>
          <p:cNvPr id="52229" name="Group 5"/>
          <p:cNvGrpSpPr>
            <a:grpSpLocks/>
          </p:cNvGrpSpPr>
          <p:nvPr/>
        </p:nvGrpSpPr>
        <p:grpSpPr bwMode="auto">
          <a:xfrm>
            <a:off x="6477000" y="2895600"/>
            <a:ext cx="1371600" cy="1066800"/>
            <a:chOff x="3799" y="2064"/>
            <a:chExt cx="1433" cy="1136"/>
          </a:xfrm>
        </p:grpSpPr>
        <p:grpSp>
          <p:nvGrpSpPr>
            <p:cNvPr id="52252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2254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55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56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57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58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59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60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61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62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63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4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5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6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7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8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9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70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2253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230" name="Group 25"/>
          <p:cNvGrpSpPr>
            <a:grpSpLocks/>
          </p:cNvGrpSpPr>
          <p:nvPr/>
        </p:nvGrpSpPr>
        <p:grpSpPr bwMode="auto">
          <a:xfrm>
            <a:off x="4495800" y="2895600"/>
            <a:ext cx="1149350" cy="1066800"/>
            <a:chOff x="144" y="144"/>
            <a:chExt cx="1152" cy="1136"/>
          </a:xfrm>
        </p:grpSpPr>
        <p:sp>
          <p:nvSpPr>
            <p:cNvPr id="52235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36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37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38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39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52240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41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42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43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44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45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46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47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48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49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50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51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231" name="Text Box 43"/>
          <p:cNvSpPr txBox="1">
            <a:spLocks noChangeArrowheads="1"/>
          </p:cNvSpPr>
          <p:nvPr/>
        </p:nvSpPr>
        <p:spPr bwMode="auto">
          <a:xfrm>
            <a:off x="5867400" y="2819403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000" b="1">
                <a:solidFill>
                  <a:prstClr val="black"/>
                </a:solidFill>
                <a:latin typeface="Times" panose="02020603050405020304" pitchFamily="18" charset="0"/>
              </a:rPr>
              <a:t>-</a:t>
            </a:r>
          </a:p>
        </p:txBody>
      </p:sp>
      <p:sp>
        <p:nvSpPr>
          <p:cNvPr id="52232" name="Text Box 44"/>
          <p:cNvSpPr txBox="1">
            <a:spLocks noChangeArrowheads="1"/>
          </p:cNvSpPr>
          <p:nvPr/>
        </p:nvSpPr>
        <p:spPr bwMode="auto">
          <a:xfrm>
            <a:off x="5943600" y="4724400"/>
            <a:ext cx="4419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prstClr val="black"/>
                </a:solidFill>
              </a:rPr>
              <a:t>Sharpening filter</a:t>
            </a:r>
          </a:p>
          <a:p>
            <a:pPr lvl="1" eaLnBrk="1" hangingPunct="1">
              <a:buFontTx/>
              <a:buChar char="-"/>
            </a:pPr>
            <a:r>
              <a:rPr lang="en-US" altLang="en-US">
                <a:solidFill>
                  <a:prstClr val="black"/>
                </a:solidFill>
              </a:rPr>
              <a:t> Accentuates differences with local average</a:t>
            </a:r>
          </a:p>
        </p:txBody>
      </p:sp>
      <p:pic>
        <p:nvPicPr>
          <p:cNvPr id="52233" name="Picture 4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3" y="2514603"/>
            <a:ext cx="18764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4" name="Text Box 46"/>
          <p:cNvSpPr txBox="1">
            <a:spLocks noChangeArrowheads="1"/>
          </p:cNvSpPr>
          <p:nvPr/>
        </p:nvSpPr>
        <p:spPr bwMode="auto">
          <a:xfrm>
            <a:off x="8991603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975996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3"/>
          <a:stretch>
            <a:fillRect/>
          </a:stretch>
        </p:blipFill>
        <p:spPr bwMode="auto">
          <a:xfrm>
            <a:off x="2286003" y="1676400"/>
            <a:ext cx="7586663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Sharpening</a:t>
            </a:r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8991603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6251897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filters</a:t>
            </a:r>
          </a:p>
        </p:txBody>
      </p:sp>
      <p:grpSp>
        <p:nvGrpSpPr>
          <p:cNvPr id="54275" name="Group 5"/>
          <p:cNvGrpSpPr>
            <a:grpSpLocks noChangeAspect="1"/>
          </p:cNvGrpSpPr>
          <p:nvPr/>
        </p:nvGrpSpPr>
        <p:grpSpPr bwMode="auto">
          <a:xfrm>
            <a:off x="5410200" y="3200400"/>
            <a:ext cx="1390650" cy="1371600"/>
            <a:chOff x="144" y="144"/>
            <a:chExt cx="1152" cy="1136"/>
          </a:xfrm>
        </p:grpSpPr>
        <p:sp>
          <p:nvSpPr>
            <p:cNvPr id="54280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-1</a:t>
              </a:r>
            </a:p>
          </p:txBody>
        </p:sp>
        <p:sp>
          <p:nvSpPr>
            <p:cNvPr id="54281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4282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54283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-2</a:t>
              </a:r>
            </a:p>
          </p:txBody>
        </p:sp>
        <p:sp>
          <p:nvSpPr>
            <p:cNvPr id="54284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4285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54286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-1</a:t>
              </a:r>
            </a:p>
          </p:txBody>
        </p:sp>
        <p:sp>
          <p:nvSpPr>
            <p:cNvPr id="54287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4288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54289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0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1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2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3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4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5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6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4276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3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5" descr="C:\Documents and Settings\Derek Hoiem\My Documents\Classes\Spring10 - Computer Vision\figs\einstein_sobel_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8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8001003" y="6019803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prstClr val="black"/>
                </a:solidFill>
              </a:rPr>
              <a:t>Vertical Edge</a:t>
            </a:r>
          </a:p>
          <a:p>
            <a:pPr algn="ctr" eaLnBrk="1" hangingPunct="1"/>
            <a:r>
              <a:rPr lang="en-US" altLang="en-US" sz="2000">
                <a:solidFill>
                  <a:prstClr val="black"/>
                </a:solidFill>
              </a:rPr>
              <a:t>(absolute value)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02300" y="46482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</a:rPr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369595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filters</a:t>
            </a:r>
          </a:p>
        </p:txBody>
      </p:sp>
      <p:grpSp>
        <p:nvGrpSpPr>
          <p:cNvPr id="55299" name="Group 5"/>
          <p:cNvGrpSpPr>
            <a:grpSpLocks noChangeAspect="1"/>
          </p:cNvGrpSpPr>
          <p:nvPr/>
        </p:nvGrpSpPr>
        <p:grpSpPr bwMode="auto">
          <a:xfrm>
            <a:off x="5410200" y="3211513"/>
            <a:ext cx="1390650" cy="1371600"/>
            <a:chOff x="144" y="144"/>
            <a:chExt cx="1152" cy="1136"/>
          </a:xfrm>
        </p:grpSpPr>
        <p:sp>
          <p:nvSpPr>
            <p:cNvPr id="55304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-1</a:t>
              </a:r>
            </a:p>
          </p:txBody>
        </p:sp>
        <p:sp>
          <p:nvSpPr>
            <p:cNvPr id="55305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-2</a:t>
              </a:r>
            </a:p>
          </p:txBody>
        </p:sp>
        <p:sp>
          <p:nvSpPr>
            <p:cNvPr id="55306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-1</a:t>
              </a:r>
            </a:p>
          </p:txBody>
        </p:sp>
        <p:sp>
          <p:nvSpPr>
            <p:cNvPr id="55307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5308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5309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5310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55311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55312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55313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4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5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6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7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8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9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20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8001003" y="6019803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prstClr val="black"/>
                </a:solidFill>
              </a:rPr>
              <a:t>Horizontal Edge</a:t>
            </a:r>
          </a:p>
          <a:p>
            <a:pPr algn="ctr" eaLnBrk="1" hangingPunct="1"/>
            <a:r>
              <a:rPr lang="en-US" altLang="en-US" sz="2000">
                <a:solidFill>
                  <a:prstClr val="black"/>
                </a:solidFill>
              </a:rPr>
              <a:t>(absolute value)</a:t>
            </a:r>
          </a:p>
        </p:txBody>
      </p:sp>
      <p:pic>
        <p:nvPicPr>
          <p:cNvPr id="55301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3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7" name="Picture 3" descr="C:\Documents and Settings\Derek Hoiem\My Documents\Classes\Spring10 - Computer Vision\figs\einstein_sobel_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8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702300" y="4659316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</a:rPr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336858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Next class: Light and Color and</a:t>
            </a:r>
            <a:br>
              <a:rPr lang="en-US" altLang="en-US" dirty="0"/>
            </a:br>
            <a:r>
              <a:rPr lang="en-US" altLang="en-US" dirty="0"/>
              <a:t>                    Thinking in Frequency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78852" name="Picture 6" descr="http://www.cs.brown.edu/courses/csci1950-g/results/final/spotaszn/images/dal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819400"/>
            <a:ext cx="1384300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4793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  <a:p>
            <a:pPr eaLnBrk="1" hangingPunct="1"/>
            <a:r>
              <a:rPr lang="en-US"/>
              <a:t>Angles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3276603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3390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4692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extBox 26"/>
          <p:cNvSpPr txBox="1">
            <a:spLocks noChangeArrowheads="1"/>
          </p:cNvSpPr>
          <p:nvPr/>
        </p:nvSpPr>
        <p:spPr bwMode="auto">
          <a:xfrm>
            <a:off x="4800603" y="5029200"/>
            <a:ext cx="1622425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Perpendicular?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5400000" flipH="1" flipV="1">
            <a:off x="3733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38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6" name="TextBox 40"/>
          <p:cNvSpPr txBox="1">
            <a:spLocks noChangeArrowheads="1"/>
          </p:cNvSpPr>
          <p:nvPr/>
        </p:nvSpPr>
        <p:spPr bwMode="auto">
          <a:xfrm>
            <a:off x="6248400" y="3200400"/>
            <a:ext cx="998538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Parallel?</a:t>
            </a:r>
          </a:p>
        </p:txBody>
      </p:sp>
    </p:spTree>
    <p:extLst>
      <p:ext uri="{BB962C8B-B14F-4D97-AF65-F5344CB8AC3E}">
        <p14:creationId xmlns:p14="http://schemas.microsoft.com/office/powerpoint/2010/main" val="983246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preserved?</a:t>
            </a:r>
          </a:p>
          <a:p>
            <a:pPr eaLnBrk="1" hangingPunct="1"/>
            <a:r>
              <a:rPr lang="en-US"/>
              <a:t>Straight lines are still straight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3276603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3390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4692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3733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38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858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z \\ w&#10;\end{array}&#10;\right]&#10;\Rightarrow&#10;(x/w,y/w, z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65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,z) \Rightarrow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22616</TotalTime>
  <Words>3127</Words>
  <Application>Microsoft Office PowerPoint</Application>
  <PresentationFormat>Widescreen</PresentationFormat>
  <Paragraphs>1903</Paragraphs>
  <Slides>74</Slides>
  <Notes>29</Notes>
  <HiddenSlides>10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92" baseType="lpstr">
      <vt:lpstr>Arial</vt:lpstr>
      <vt:lpstr>Calibri</vt:lpstr>
      <vt:lpstr>Comic Sans MS</vt:lpstr>
      <vt:lpstr>Futura Bk BT</vt:lpstr>
      <vt:lpstr>Gill Sans</vt:lpstr>
      <vt:lpstr>Helvetica</vt:lpstr>
      <vt:lpstr>Palatino Linotype</vt:lpstr>
      <vt:lpstr>Symbol</vt:lpstr>
      <vt:lpstr>Tahoma</vt:lpstr>
      <vt:lpstr>Times</vt:lpstr>
      <vt:lpstr>Times New Roman</vt:lpstr>
      <vt:lpstr>Wingdings</vt:lpstr>
      <vt:lpstr>Office Theme</vt:lpstr>
      <vt:lpstr>6_Office Theme</vt:lpstr>
      <vt:lpstr>1_Office Theme</vt:lpstr>
      <vt:lpstr>1_Blank Presentation</vt:lpstr>
      <vt:lpstr>Photo Editor Photo</vt:lpstr>
      <vt:lpstr>Equation</vt:lpstr>
      <vt:lpstr>Lecture 2: Image projection and Filtering</vt:lpstr>
      <vt:lpstr>PowerPoint Presentation</vt:lpstr>
      <vt:lpstr>PowerPoint Presentation</vt:lpstr>
      <vt:lpstr>Camera Obscura used for Tracing</vt:lpstr>
      <vt:lpstr>First Photograph</vt:lpstr>
      <vt:lpstr>Projective Geometry</vt:lpstr>
      <vt:lpstr>Length and area are not preserved</vt:lpstr>
      <vt:lpstr>Projective Geometry</vt:lpstr>
      <vt:lpstr>Projective Geometry</vt:lpstr>
      <vt:lpstr>Vanishing points and lines</vt:lpstr>
      <vt:lpstr>Vanishing points and lines</vt:lpstr>
      <vt:lpstr>Vanishing points and lines</vt:lpstr>
      <vt:lpstr>Projection: world coordinatesimage coordinates</vt:lpstr>
      <vt:lpstr>Projection: world coordinatesimage coordinates</vt:lpstr>
      <vt:lpstr>Interlude: why does this matter?</vt:lpstr>
      <vt:lpstr>Relating multiple views</vt:lpstr>
      <vt:lpstr>PowerPoint Presentation</vt:lpstr>
      <vt:lpstr>Projection: world coordinatesimage coordinates</vt:lpstr>
      <vt:lpstr>Homogeneous coordinates</vt:lpstr>
      <vt:lpstr>Homogeneous coordinates</vt:lpstr>
      <vt:lpstr>Basic geometry in homogeneous coordinates</vt:lpstr>
      <vt:lpstr>Another problem solved by homogeneous coordinates</vt:lpstr>
      <vt:lpstr>PowerPoint Presentation</vt:lpstr>
      <vt:lpstr>PowerPoint Presentation</vt:lpstr>
      <vt:lpstr>PowerPoint Presentation</vt:lpstr>
      <vt:lpstr>Pinhole Camera Model</vt:lpstr>
      <vt:lpstr>PowerPoint Presentation</vt:lpstr>
      <vt:lpstr>PowerPoint Presentation</vt:lpstr>
      <vt:lpstr>Remove assumption: known optical center</vt:lpstr>
      <vt:lpstr>Remove assumption: square pixels</vt:lpstr>
      <vt:lpstr>Remove assumption: non-skewed pixels</vt:lpstr>
      <vt:lpstr>Oriented and Translated Camera</vt:lpstr>
      <vt:lpstr>Allow camera translation</vt:lpstr>
      <vt:lpstr>3D Rotation of Points</vt:lpstr>
      <vt:lpstr>Allow camera rotation</vt:lpstr>
      <vt:lpstr>Degrees of freedom</vt:lpstr>
      <vt:lpstr>Vanishing Point = Projection from Infinity</vt:lpstr>
      <vt:lpstr>Orthographic Projection</vt:lpstr>
      <vt:lpstr>Scaled Orthographic Projection</vt:lpstr>
      <vt:lpstr>Field of View (Zoom, focal length)</vt:lpstr>
      <vt:lpstr>PowerPoint Presentation</vt:lpstr>
      <vt:lpstr>Beyond Pinholes: Radial Distortion</vt:lpstr>
      <vt:lpstr>Things to remember</vt:lpstr>
      <vt:lpstr>Reminder: read your book</vt:lpstr>
      <vt:lpstr>Image Filtering</vt:lpstr>
      <vt:lpstr>PowerPoint Presentation</vt:lpstr>
      <vt:lpstr>PowerPoint Presentation</vt:lpstr>
      <vt:lpstr>PowerPoint Presentation</vt:lpstr>
      <vt:lpstr>PowerPoint Presentation</vt:lpstr>
      <vt:lpstr>Hybrid Images</vt:lpstr>
      <vt:lpstr>Upcoming classes: two views of filtering</vt:lpstr>
      <vt:lpstr>Image filtering (or convolution)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more on board…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Other filters</vt:lpstr>
      <vt:lpstr>Other filters</vt:lpstr>
      <vt:lpstr>Next class: Light and Color and                     Thinking in Frequency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Dr. Md. Ashraful Alam</cp:lastModifiedBy>
  <cp:revision>147</cp:revision>
  <dcterms:created xsi:type="dcterms:W3CDTF">2009-12-16T02:55:56Z</dcterms:created>
  <dcterms:modified xsi:type="dcterms:W3CDTF">2024-10-30T09:14:20Z</dcterms:modified>
</cp:coreProperties>
</file>